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9"/>
  </p:notesMasterIdLst>
  <p:handoutMasterIdLst>
    <p:handoutMasterId r:id="rId20"/>
  </p:handoutMasterIdLst>
  <p:sldIdLst>
    <p:sldId id="257" r:id="rId3"/>
    <p:sldId id="258" r:id="rId4"/>
    <p:sldId id="259" r:id="rId5"/>
    <p:sldId id="261" r:id="rId6"/>
    <p:sldId id="263" r:id="rId7"/>
    <p:sldId id="264" r:id="rId8"/>
    <p:sldId id="265" r:id="rId9"/>
    <p:sldId id="267" r:id="rId10"/>
    <p:sldId id="270" r:id="rId11"/>
    <p:sldId id="279" r:id="rId12"/>
    <p:sldId id="273" r:id="rId13"/>
    <p:sldId id="271" r:id="rId14"/>
    <p:sldId id="278" r:id="rId15"/>
    <p:sldId id="281" r:id="rId16"/>
    <p:sldId id="276" r:id="rId17"/>
    <p:sldId id="280"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06AC2"/>
    <a:srgbClr val="CA0000"/>
    <a:srgbClr val="6BD73C"/>
    <a:srgbClr val="D7D099"/>
    <a:srgbClr val="E10000"/>
    <a:srgbClr val="3776D7"/>
    <a:srgbClr val="006666"/>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58" autoAdjust="0"/>
  </p:normalViewPr>
  <p:slideViewPr>
    <p:cSldViewPr snapToGrid="0">
      <p:cViewPr>
        <p:scale>
          <a:sx n="100" d="100"/>
          <a:sy n="100" d="100"/>
        </p:scale>
        <p:origin x="-1136" y="-80"/>
      </p:cViewPr>
      <p:guideLst>
        <p:guide orient="horz" pos="2159"/>
        <p:guide pos="287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EBEB7B15-C20A-7D48-BBD3-84FE6F28DBDE}" type="datetimeFigureOut">
              <a:rPr lang="en-US"/>
              <a:pPr>
                <a:defRPr/>
              </a:pPr>
              <a:t>5/30/14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23BA2D7-B071-8C4A-A93B-3A555C540269}" type="slidenum">
              <a:rPr lang="en-US"/>
              <a:pPr>
                <a:defRPr/>
              </a:pPr>
              <a:t>‹#›</a:t>
            </a:fld>
            <a:endParaRPr lang="en-US"/>
          </a:p>
        </p:txBody>
      </p:sp>
    </p:spTree>
    <p:extLst>
      <p:ext uri="{BB962C8B-B14F-4D97-AF65-F5344CB8AC3E}">
        <p14:creationId xmlns:p14="http://schemas.microsoft.com/office/powerpoint/2010/main" val="3531952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7F0FB9A-AA2B-CA44-AAA7-4A50F5F181B7}" type="datetimeFigureOut">
              <a:rPr lang="en-US"/>
              <a:pPr>
                <a:defRPr/>
              </a:pPr>
              <a:t>5/30/14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F0A951EE-A33A-E947-BF46-7494F16B6380}" type="slidenum">
              <a:rPr lang="en-US"/>
              <a:pPr>
                <a:defRPr/>
              </a:pPr>
              <a:t>‹#›</a:t>
            </a:fld>
            <a:endParaRPr lang="en-US"/>
          </a:p>
        </p:txBody>
      </p:sp>
    </p:spTree>
    <p:extLst>
      <p:ext uri="{BB962C8B-B14F-4D97-AF65-F5344CB8AC3E}">
        <p14:creationId xmlns:p14="http://schemas.microsoft.com/office/powerpoint/2010/main" val="163331930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Finding what we’re looking for has become easy. When I come someplace new I can just pick up my phone and ask </a:t>
            </a:r>
            <a:r>
              <a:rPr lang="en-US" sz="1200" kern="1200" dirty="0" err="1" smtClean="0">
                <a:solidFill>
                  <a:schemeClr val="tx1"/>
                </a:solidFill>
                <a:effectLst/>
                <a:latin typeface="+mn-lt"/>
                <a:ea typeface="ＭＳ Ｐゴシック" charset="0"/>
                <a:cs typeface="ＭＳ Ｐゴシック" charset="0"/>
              </a:rPr>
              <a:t>Siri</a:t>
            </a:r>
            <a:r>
              <a:rPr lang="en-US" sz="1200" kern="1200" dirty="0" smtClean="0">
                <a:solidFill>
                  <a:schemeClr val="tx1"/>
                </a:solidFill>
                <a:effectLst/>
                <a:latin typeface="+mn-lt"/>
                <a:ea typeface="ＭＳ Ｐゴシック" charset="0"/>
                <a:cs typeface="ＭＳ Ｐゴシック" charset="0"/>
              </a:rPr>
              <a:t> or Google where a coffee shop is. And I get a map of all the coffee shops nearby and directions to each one.</a:t>
            </a:r>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F227A5-9DE9-9E48-A00C-FFA12C5F59F8}" type="slidenum">
              <a:rPr lang="en-US" sz="1200"/>
              <a:pPr eaLnBrk="1" hangingPunct="1"/>
              <a:t>2</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And what about comparing the distribution of studies from entire journals to look for knowledge gaps or potential biases like in this example of two journals with very similar scopes but different geographic distributions?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11</a:t>
            </a:fld>
            <a:endParaRPr lang="en-US"/>
          </a:p>
        </p:txBody>
      </p:sp>
    </p:spTree>
    <p:extLst>
      <p:ext uri="{BB962C8B-B14F-4D97-AF65-F5344CB8AC3E}">
        <p14:creationId xmlns:p14="http://schemas.microsoft.com/office/powerpoint/2010/main" val="396939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smtClean="0">
                <a:solidFill>
                  <a:schemeClr val="tx1"/>
                </a:solidFill>
                <a:effectLst/>
                <a:latin typeface="+mn-lt"/>
                <a:ea typeface="ＭＳ Ｐゴシック" charset="0"/>
                <a:cs typeface="ＭＳ Ｐゴシック" charset="0"/>
              </a:rPr>
              <a:t>For another example, think of infectious disease. We can look at how knowledge spreads over time relative to other events like in the case of the spread of West Nile Virus in the US. We can see how knowledge of the disease tracks the disease itself over time.</a:t>
            </a:r>
            <a:r>
              <a:rPr lang="en-US" dirty="0" smtClean="0">
                <a:effectLst/>
              </a:rPr>
              <a:t> </a:t>
            </a:r>
            <a:endParaRPr lang="en-US" dirty="0" smtClean="0">
              <a:ea typeface="+mn-ea"/>
              <a:cs typeface="+mn-cs"/>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F14CD7-8E4A-FF4C-9E51-1BCED25B9940}" type="slidenum">
              <a:rPr lang="en-US" sz="1200"/>
              <a:pPr eaLnBrk="1" hangingPunct="1"/>
              <a:t>12</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smtClean="0">
                <a:solidFill>
                  <a:schemeClr val="tx1"/>
                </a:solidFill>
                <a:effectLst/>
                <a:latin typeface="+mn-lt"/>
                <a:ea typeface="ＭＳ Ｐゴシック" charset="0"/>
                <a:cs typeface="ＭＳ Ｐゴシック" charset="0"/>
              </a:rPr>
              <a:t>We get articles into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in several different ways including the ability to reading industry standard XML formats from publishers. Data refinement and approval are done directly on the website before any records go live on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Latitude/longitude values of the actual study area locations are assigned using algorithms that detect and parse coordinates in text, or by semi-automated </a:t>
            </a:r>
            <a:r>
              <a:rPr lang="en-US" sz="1200" kern="1200" dirty="0" err="1" smtClean="0">
                <a:solidFill>
                  <a:schemeClr val="tx1"/>
                </a:solidFill>
                <a:effectLst/>
                <a:latin typeface="+mn-lt"/>
                <a:ea typeface="ＭＳ Ｐゴシック" charset="0"/>
                <a:cs typeface="ＭＳ Ｐゴシック" charset="0"/>
              </a:rPr>
              <a:t>geoparsing</a:t>
            </a:r>
            <a:r>
              <a:rPr lang="en-US" sz="1200" kern="1200" dirty="0" smtClean="0">
                <a:solidFill>
                  <a:schemeClr val="tx1"/>
                </a:solidFill>
                <a:effectLst/>
                <a:latin typeface="+mn-lt"/>
                <a:ea typeface="ＭＳ Ｐゴシック" charset="0"/>
                <a:cs typeface="ＭＳ Ｐゴシック" charset="0"/>
              </a:rPr>
              <a:t> of place names, or in some cases manual </a:t>
            </a:r>
            <a:r>
              <a:rPr lang="en-US" sz="1200" kern="1200" dirty="0" err="1" smtClean="0">
                <a:solidFill>
                  <a:schemeClr val="tx1"/>
                </a:solidFill>
                <a:effectLst/>
                <a:latin typeface="+mn-lt"/>
                <a:ea typeface="ＭＳ Ｐゴシック" charset="0"/>
                <a:cs typeface="ＭＳ Ｐゴシック" charset="0"/>
              </a:rPr>
              <a:t>geotagging</a:t>
            </a:r>
            <a:r>
              <a:rPr lang="en-US" sz="1200" kern="1200" dirty="0" smtClean="0">
                <a:solidFill>
                  <a:schemeClr val="tx1"/>
                </a:solidFill>
                <a:effectLst/>
                <a:latin typeface="+mn-lt"/>
                <a:ea typeface="ＭＳ Ｐゴシック" charset="0"/>
                <a:cs typeface="ＭＳ Ｐゴシック" charset="0"/>
              </a:rPr>
              <a:t> by our interns.</a:t>
            </a:r>
            <a:r>
              <a:rPr lang="en-US" dirty="0" smtClean="0">
                <a:effectLst/>
              </a:rPr>
              <a:t> </a:t>
            </a:r>
            <a:endParaRPr lang="en-US" dirty="0" smtClean="0">
              <a:ea typeface="+mn-ea"/>
              <a:cs typeface="+mn-cs"/>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460F88-1B04-3449-A95E-C01DBA877993}" type="slidenum">
              <a:rPr lang="en-US" sz="1200"/>
              <a:pPr eaLnBrk="1" hangingPunct="1"/>
              <a:t>13</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Our vision for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is to see geographic-based literature discovery and analysis tools become commonplace. This includes not only large-scale </a:t>
            </a:r>
            <a:r>
              <a:rPr lang="en-US" sz="1200" kern="1200" dirty="0" err="1" smtClean="0">
                <a:solidFill>
                  <a:schemeClr val="tx1"/>
                </a:solidFill>
                <a:effectLst/>
                <a:latin typeface="+mn-lt"/>
                <a:ea typeface="ＭＳ Ｐゴシック" charset="0"/>
                <a:cs typeface="ＭＳ Ｐゴシック" charset="0"/>
              </a:rPr>
              <a:t>geotagging</a:t>
            </a:r>
            <a:r>
              <a:rPr lang="en-US" sz="1200" kern="1200" dirty="0" smtClean="0">
                <a:solidFill>
                  <a:schemeClr val="tx1"/>
                </a:solidFill>
                <a:effectLst/>
                <a:latin typeface="+mn-lt"/>
                <a:ea typeface="ＭＳ Ｐゴシック" charset="0"/>
                <a:cs typeface="ＭＳ Ｐゴシック" charset="0"/>
              </a:rPr>
              <a:t> of articles, but also working with publishers and societies to implement standards for reporting locations. Right now we working with a number of collaborators including Taylor &amp; Francis, IOP, and </a:t>
            </a:r>
            <a:r>
              <a:rPr lang="en-US" sz="1200" kern="1200" dirty="0" err="1" smtClean="0">
                <a:solidFill>
                  <a:schemeClr val="tx1"/>
                </a:solidFill>
                <a:effectLst/>
                <a:latin typeface="+mn-lt"/>
                <a:ea typeface="ＭＳ Ｐゴシック" charset="0"/>
                <a:cs typeface="ＭＳ Ｐゴシック" charset="0"/>
              </a:rPr>
              <a:t>Pensoft</a:t>
            </a:r>
            <a:r>
              <a:rPr lang="en-US" sz="1200" kern="1200" dirty="0" smtClean="0">
                <a:solidFill>
                  <a:schemeClr val="tx1"/>
                </a:solidFill>
                <a:effectLst/>
                <a:latin typeface="+mn-lt"/>
                <a:ea typeface="ＭＳ Ｐゴシック" charset="0"/>
                <a:cs typeface="ＭＳ Ｐゴシック" charset="0"/>
              </a:rPr>
              <a:t> on </a:t>
            </a:r>
            <a:r>
              <a:rPr lang="en-US" sz="1200" kern="1200" dirty="0" err="1" smtClean="0">
                <a:solidFill>
                  <a:schemeClr val="tx1"/>
                </a:solidFill>
                <a:effectLst/>
                <a:latin typeface="+mn-lt"/>
                <a:ea typeface="ＭＳ Ｐゴシック" charset="0"/>
                <a:cs typeface="ＭＳ Ｐゴシック" charset="0"/>
              </a:rPr>
              <a:t>geotagging</a:t>
            </a:r>
            <a:r>
              <a:rPr lang="en-US" sz="1200" kern="1200" dirty="0" smtClean="0">
                <a:solidFill>
                  <a:schemeClr val="tx1"/>
                </a:solidFill>
                <a:effectLst/>
                <a:latin typeface="+mn-lt"/>
                <a:ea typeface="ＭＳ Ｐゴシック" charset="0"/>
                <a:cs typeface="ＭＳ Ｐゴシック" charset="0"/>
              </a:rPr>
              <a:t> journal archives and developing additional features and services. And we’re open to any additional inquiries or collaborations as we expand our efforts.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14</a:t>
            </a:fld>
            <a:endParaRPr lang="en-US"/>
          </a:p>
        </p:txBody>
      </p:sp>
    </p:spTree>
    <p:extLst>
      <p:ext uri="{BB962C8B-B14F-4D97-AF65-F5344CB8AC3E}">
        <p14:creationId xmlns:p14="http://schemas.microsoft.com/office/powerpoint/2010/main" val="1537846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Many of the pressing problems that we face in the world have some geographic component associated with them. Likewise, the scholarly knowledge that is derived in understanding these problems will also be tied to locations, and our ability to find and use that knowledge will depend in part on that location-based context. </a:t>
            </a:r>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15</a:t>
            </a:fld>
            <a:endParaRPr lang="en-US"/>
          </a:p>
        </p:txBody>
      </p:sp>
    </p:spTree>
    <p:extLst>
      <p:ext uri="{BB962C8B-B14F-4D97-AF65-F5344CB8AC3E}">
        <p14:creationId xmlns:p14="http://schemas.microsoft.com/office/powerpoint/2010/main" val="2645055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provides a powerful new tool to researchers for augmenting scholarly literature searching. We would love the chance to talk to those in the publishing industry about how we can leverage location information that is hidden inside scientific papers to unlock new possibilities for knowledge discovery and application.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16</a:t>
            </a:fld>
            <a:endParaRPr lang="en-US"/>
          </a:p>
        </p:txBody>
      </p:sp>
    </p:spTree>
    <p:extLst>
      <p:ext uri="{BB962C8B-B14F-4D97-AF65-F5344CB8AC3E}">
        <p14:creationId xmlns:p14="http://schemas.microsoft.com/office/powerpoint/2010/main" val="1356807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With just my phone I can find almost any coffee shop in the world on a map in a matter of seconds and be guided right to their door. Why can't we search for scientific literature by location the same way? That was the basic question that drove us to create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a:t>
            </a:r>
          </a:p>
        </p:txBody>
      </p:sp>
      <p:sp>
        <p:nvSpPr>
          <p:cNvPr id="12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F89362-7105-9A46-9902-7AB36DE41B20}" type="slidenum">
              <a:rPr lang="en-US" sz="1200"/>
              <a:pPr eaLnBrk="1" hangingPunct="1"/>
              <a:t>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smtClean="0">
                <a:solidFill>
                  <a:schemeClr val="tx1"/>
                </a:solidFill>
                <a:effectLst/>
                <a:latin typeface="+mn-lt"/>
                <a:ea typeface="ＭＳ Ｐゴシック" charset="0"/>
                <a:cs typeface="ＭＳ Ｐゴシック" charset="0"/>
              </a:rPr>
              <a:t>Maps are a powerful way to tell stories and have long been a crucial part of scientific publishing. They inform us about things and show relationships better than words alone can.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extends this idea by plotting on a map where research was done – it’s like GPS for research discovery.</a:t>
            </a:r>
            <a:r>
              <a:rPr lang="en-US" dirty="0" smtClean="0">
                <a:effectLst/>
              </a:rPr>
              <a:t> </a:t>
            </a:r>
            <a:endParaRPr lang="en-US" dirty="0" smtClean="0">
              <a:ea typeface="+mn-ea"/>
              <a:cs typeface="+mn-cs"/>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5E703F-D0BC-4B43-8126-95F5E93B2993}" type="slidenum">
              <a:rPr lang="en-US" sz="1200"/>
              <a:pPr eaLnBrk="1" hangingPunct="1"/>
              <a:t>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is a free and open web-based search platform for finding scientific literature. Articles are mapped to their locations &amp; you can use filters and keywords to narrow results. Additional map layers can be used to add clarity &amp; context.</a:t>
            </a:r>
            <a:r>
              <a:rPr lang="en-US" dirty="0" smtClean="0">
                <a:effectLst/>
              </a:rPr>
              <a:t> </a:t>
            </a:r>
            <a:endParaRPr lang="en-US" dirty="0" smtClean="0">
              <a:ea typeface="+mn-ea"/>
              <a:cs typeface="+mn-cs"/>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A0BF7B-BF61-8240-A13C-CCF58CC25973}" type="slidenum">
              <a:rPr lang="en-US" sz="1200"/>
              <a:pPr eaLnBrk="1" hangingPunct="1"/>
              <a:t>5</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sz="1200" kern="1200" dirty="0" smtClean="0">
                <a:solidFill>
                  <a:schemeClr val="tx1"/>
                </a:solidFill>
                <a:effectLst/>
                <a:latin typeface="+mn-lt"/>
                <a:ea typeface="ＭＳ Ｐゴシック" charset="0"/>
                <a:cs typeface="ＭＳ Ｐゴシック" charset="0"/>
              </a:rPr>
              <a:t>With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I can quickly find articles on a topic that match my needs, visualize their geographic extent, view a quick description of a particular one, read the abstract &amp; go straight to the publisher's website for the full content.</a:t>
            </a:r>
            <a:r>
              <a:rPr lang="en-US" dirty="0" smtClean="0">
                <a:effectLst/>
              </a:rPr>
              <a:t> </a:t>
            </a:r>
            <a:endParaRPr lang="en-US" dirty="0" smtClean="0">
              <a:ea typeface="+mn-ea"/>
              <a:cs typeface="+mn-cs"/>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0A99FC-90B2-1B41-A2B8-57082B5CAAF7}"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Here's a topical search for Sage Grouse, a species in the US that has been proposed for listing as threatened. This search retuned a map of almost 300 articles. In addition to the map, we get a full list of the results &amp; can download that list in a number of different formats.</a:t>
            </a: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D8C66E-E34E-8F48-8EC1-CFBA4B741CFA}" type="slidenum">
              <a:rPr lang="en-US" sz="1200"/>
              <a:pPr eaLnBrk="1" hangingPunct="1"/>
              <a:t>7</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With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we can also create collections of articles or </a:t>
            </a:r>
            <a:r>
              <a:rPr lang="en-US" sz="1200" kern="1200" dirty="0" err="1" smtClean="0">
                <a:solidFill>
                  <a:schemeClr val="tx1"/>
                </a:solidFill>
                <a:effectLst/>
                <a:latin typeface="+mn-lt"/>
                <a:ea typeface="ＭＳ Ｐゴシック" charset="0"/>
                <a:cs typeface="ＭＳ Ｐゴシック" charset="0"/>
              </a:rPr>
              <a:t>georeferenced</a:t>
            </a:r>
            <a:r>
              <a:rPr lang="en-US" sz="1200" kern="1200" dirty="0" smtClean="0">
                <a:solidFill>
                  <a:schemeClr val="tx1"/>
                </a:solidFill>
                <a:effectLst/>
                <a:latin typeface="+mn-lt"/>
                <a:ea typeface="ＭＳ Ｐゴシック" charset="0"/>
                <a:cs typeface="ＭＳ Ｐゴシック" charset="0"/>
              </a:rPr>
              <a:t> bibliographies with static URLs like this example for some of my papers. But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is more than just map-based searches. There is real analytic power in article mapping.</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8</a:t>
            </a:fld>
            <a:endParaRPr lang="en-US"/>
          </a:p>
        </p:txBody>
      </p:sp>
    </p:spTree>
    <p:extLst>
      <p:ext uri="{BB962C8B-B14F-4D97-AF65-F5344CB8AC3E}">
        <p14:creationId xmlns:p14="http://schemas.microsoft.com/office/powerpoint/2010/main" val="105385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ＭＳ Ｐゴシック" charset="0"/>
                <a:cs typeface="ＭＳ Ｐゴシック" charset="0"/>
              </a:rPr>
              <a:t>Take our sage grouse example from earlier. A comprehensive literature map lets us analyze knowledge hot spots &amp; cold spots relative to where Sage Grouse live. This could help direct research &amp; inform conservation efforts for the species.</a:t>
            </a: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1256A7-B498-7F42-B640-E4BB24B9CDD6}" type="slidenum">
              <a:rPr lang="en-US" sz="1200"/>
              <a:pPr eaLnBrk="1" hangingPunct="1"/>
              <a:t>9</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For knowledge to be transferable, it must have come from someplace with a similar context. With </a:t>
            </a:r>
            <a:r>
              <a:rPr lang="en-US" sz="1200" kern="1200" dirty="0" err="1" smtClean="0">
                <a:solidFill>
                  <a:schemeClr val="tx1"/>
                </a:solidFill>
                <a:effectLst/>
                <a:latin typeface="+mn-lt"/>
                <a:ea typeface="ＭＳ Ｐゴシック" charset="0"/>
                <a:cs typeface="ＭＳ Ｐゴシック" charset="0"/>
              </a:rPr>
              <a:t>JournalMap</a:t>
            </a:r>
            <a:r>
              <a:rPr lang="en-US" sz="1200" kern="1200" dirty="0" smtClean="0">
                <a:solidFill>
                  <a:schemeClr val="tx1"/>
                </a:solidFill>
                <a:effectLst/>
                <a:latin typeface="+mn-lt"/>
                <a:ea typeface="ＭＳ Ｐゴシック" charset="0"/>
                <a:cs typeface="ＭＳ Ｐゴシック" charset="0"/>
              </a:rPr>
              <a:t> we can define environmental similarity based on things like soils and climate in order to find knowledge from research rich areas and apply it to research poor areas for topics like sustainable agriculture.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F0A951EE-A33A-E947-BF46-7494F16B6380}" type="slidenum">
              <a:rPr lang="en-US" smtClean="0"/>
              <a:pPr>
                <a:defRPr/>
              </a:pPr>
              <a:t>10</a:t>
            </a:fld>
            <a:endParaRPr lang="en-US"/>
          </a:p>
        </p:txBody>
      </p:sp>
    </p:spTree>
    <p:extLst>
      <p:ext uri="{BB962C8B-B14F-4D97-AF65-F5344CB8AC3E}">
        <p14:creationId xmlns:p14="http://schemas.microsoft.com/office/powerpoint/2010/main" val="95831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wmf"/><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873125" y="1185863"/>
            <a:ext cx="5943600" cy="1752600"/>
          </a:xfrm>
        </p:spPr>
        <p:txBody>
          <a:bodyPr/>
          <a:lstStyle>
            <a:lvl1pPr>
              <a:defRPr b="1"/>
            </a:lvl1pPr>
          </a:lstStyle>
          <a:p>
            <a:pPr lvl="0"/>
            <a:r>
              <a:rPr lang="en-US" noProof="0" smtClean="0"/>
              <a:t>Click to edit Master title style</a:t>
            </a:r>
          </a:p>
        </p:txBody>
      </p:sp>
      <p:sp>
        <p:nvSpPr>
          <p:cNvPr id="6147" name="Rectangle 3"/>
          <p:cNvSpPr>
            <a:spLocks noGrp="1" noChangeArrowheads="1"/>
          </p:cNvSpPr>
          <p:nvPr>
            <p:ph type="subTitle" idx="1"/>
          </p:nvPr>
        </p:nvSpPr>
        <p:spPr>
          <a:xfrm>
            <a:off x="873125" y="3014663"/>
            <a:ext cx="5943600" cy="1752600"/>
          </a:xfrm>
        </p:spPr>
        <p:txBody>
          <a:bodyPr/>
          <a:lstStyle>
            <a:lvl1pPr marL="0" indent="0" algn="ctr">
              <a:defRPr/>
            </a:lvl1pPr>
          </a:lstStyle>
          <a:p>
            <a:pPr lvl="0"/>
            <a:r>
              <a:rPr lang="en-US" noProof="0" smtClean="0"/>
              <a:t>Click to edit Master subtitle style</a:t>
            </a:r>
          </a:p>
        </p:txBody>
      </p:sp>
    </p:spTree>
    <p:extLst>
      <p:ext uri="{BB962C8B-B14F-4D97-AF65-F5344CB8AC3E}">
        <p14:creationId xmlns:p14="http://schemas.microsoft.com/office/powerpoint/2010/main" val="1112105311"/>
      </p:ext>
    </p:extLst>
  </p:cSld>
  <p:clrMapOvr>
    <a:masterClrMapping/>
  </p:clrMapOvr>
  <p:transition xmlns:p14="http://schemas.microsoft.com/office/powerpoint/2010/main" advClick="0" advTm="1500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204558952"/>
      </p:ext>
    </p:extLst>
  </p:cSld>
  <p:clrMapOvr>
    <a:masterClrMapping/>
  </p:clrMapOvr>
  <p:transition xmlns:p14="http://schemas.microsoft.com/office/powerpoint/2010/main" advClick="0" advTm="1500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8113" y="169863"/>
            <a:ext cx="1847850" cy="586740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944563" y="169863"/>
            <a:ext cx="5391150" cy="58674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715511279"/>
      </p:ext>
    </p:extLst>
  </p:cSld>
  <p:clrMapOvr>
    <a:masterClrMapping/>
  </p:clrMapOvr>
  <p:transition xmlns:p14="http://schemas.microsoft.com/office/powerpoint/2010/main" advClick="0" advTm="15000">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7"/>
          <p:cNvPicPr>
            <a:picLocks noChangeAspect="1" noChangeArrowheads="1"/>
          </p:cNvPicPr>
          <p:nvPr userDrawn="1"/>
        </p:nvPicPr>
        <p:blipFill>
          <a:blip r:embed="rId2">
            <a:lum contrast="-96000"/>
            <a:extLst>
              <a:ext uri="{28A0092B-C50C-407E-A947-70E740481C1C}">
                <a14:useLocalDpi xmlns:a14="http://schemas.microsoft.com/office/drawing/2010/main"/>
              </a:ext>
            </a:extLst>
          </a:blip>
          <a:srcRect/>
          <a:stretch>
            <a:fillRect/>
          </a:stretch>
        </p:blipFill>
        <p:spPr bwMode="auto">
          <a:xfrm>
            <a:off x="365125" y="1368425"/>
            <a:ext cx="8435975"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23"/>
          <p:cNvSpPr>
            <a:spLocks noChangeArrowheads="1"/>
          </p:cNvSpPr>
          <p:nvPr userDrawn="1"/>
        </p:nvSpPr>
        <p:spPr bwMode="auto">
          <a:xfrm rot="5400000">
            <a:off x="-3086100" y="3086100"/>
            <a:ext cx="6858000" cy="685800"/>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6" name="Picture 24" descr="header_plain_610wide_transparent"/>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452688" y="5926138"/>
            <a:ext cx="6691312"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Rectangle 10"/>
          <p:cNvSpPr>
            <a:spLocks noGrp="1" noChangeArrowheads="1"/>
          </p:cNvSpPr>
          <p:nvPr>
            <p:ph type="ctrTitle"/>
          </p:nvPr>
        </p:nvSpPr>
        <p:spPr>
          <a:xfrm>
            <a:off x="790575" y="1327150"/>
            <a:ext cx="5943600" cy="1752600"/>
          </a:xfrm>
        </p:spPr>
        <p:txBody>
          <a:bodyPr/>
          <a:lstStyle>
            <a:lvl1pPr>
              <a:defRPr b="1"/>
            </a:lvl1pPr>
          </a:lstStyle>
          <a:p>
            <a:pPr lvl="0"/>
            <a:r>
              <a:rPr lang="en-US" noProof="0" smtClean="0"/>
              <a:t>Click to edit Master title style</a:t>
            </a:r>
          </a:p>
        </p:txBody>
      </p:sp>
      <p:sp>
        <p:nvSpPr>
          <p:cNvPr id="13323" name="Rectangle 11"/>
          <p:cNvSpPr>
            <a:spLocks noGrp="1" noChangeArrowheads="1"/>
          </p:cNvSpPr>
          <p:nvPr>
            <p:ph type="subTitle" idx="1"/>
          </p:nvPr>
        </p:nvSpPr>
        <p:spPr>
          <a:xfrm>
            <a:off x="790575" y="3155950"/>
            <a:ext cx="5943600" cy="1752600"/>
          </a:xfrm>
        </p:spPr>
        <p:txBody>
          <a:bodyPr/>
          <a:lstStyle>
            <a:lvl1pPr marL="0" indent="0" algn="ctr">
              <a:defRPr/>
            </a:lvl1pPr>
          </a:lstStyle>
          <a:p>
            <a:pPr lvl="0"/>
            <a:r>
              <a:rPr lang="en-US" noProof="0" smtClean="0"/>
              <a:t>Click to edit Master subtitle style</a:t>
            </a:r>
          </a:p>
        </p:txBody>
      </p:sp>
    </p:spTree>
    <p:extLst>
      <p:ext uri="{BB962C8B-B14F-4D97-AF65-F5344CB8AC3E}">
        <p14:creationId xmlns:p14="http://schemas.microsoft.com/office/powerpoint/2010/main" val="1904127318"/>
      </p:ext>
    </p:extLst>
  </p:cSld>
  <p:clrMapOvr>
    <a:masterClrMapping/>
  </p:clrMapOvr>
  <p:transition xmlns:p14="http://schemas.microsoft.com/office/powerpoint/2010/main" advClick="0" advTm="15000">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517897955"/>
      </p:ext>
    </p:extLst>
  </p:cSld>
  <p:clrMapOvr>
    <a:masterClrMapping/>
  </p:clrMapOvr>
  <p:transition xmlns:p14="http://schemas.microsoft.com/office/powerpoint/2010/main" advClick="0" advTm="15000">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679297357"/>
      </p:ext>
    </p:extLst>
  </p:cSld>
  <p:clrMapOvr>
    <a:masterClrMapping/>
  </p:clrMapOvr>
  <p:transition xmlns:p14="http://schemas.microsoft.com/office/powerpoint/2010/main" advClick="0" advTm="15000">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76300" y="1465263"/>
            <a:ext cx="3619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465263"/>
            <a:ext cx="3619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290127813"/>
      </p:ext>
    </p:extLst>
  </p:cSld>
  <p:clrMapOvr>
    <a:masterClrMapping/>
  </p:clrMapOvr>
  <p:transition xmlns:p14="http://schemas.microsoft.com/office/powerpoint/2010/main" advClick="0" advTm="15000">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828223981"/>
      </p:ext>
    </p:extLst>
  </p:cSld>
  <p:clrMapOvr>
    <a:masterClrMapping/>
  </p:clrMapOvr>
  <p:transition xmlns:p14="http://schemas.microsoft.com/office/powerpoint/2010/main" advClick="0" advTm="15000">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2282027277"/>
      </p:ext>
    </p:extLst>
  </p:cSld>
  <p:clrMapOvr>
    <a:masterClrMapping/>
  </p:clrMapOvr>
  <p:transition xmlns:p14="http://schemas.microsoft.com/office/powerpoint/2010/main" advClick="0" advTm="15000">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218191"/>
      </p:ext>
    </p:extLst>
  </p:cSld>
  <p:clrMapOvr>
    <a:masterClrMapping/>
  </p:clrMapOvr>
  <p:transition xmlns:p14="http://schemas.microsoft.com/office/powerpoint/2010/main" advClick="0" advTm="15000">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3421593867"/>
      </p:ext>
    </p:extLst>
  </p:cSld>
  <p:clrMapOvr>
    <a:masterClrMapping/>
  </p:clrMapOvr>
  <p:transition xmlns:p14="http://schemas.microsoft.com/office/powerpoint/2010/main" advClick="0" advTm="15000">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159500"/>
            <a:ext cx="9144000" cy="698500"/>
          </a:xfrm>
          <a:prstGeom prst="rect">
            <a:avLst/>
          </a:prstGeom>
          <a:gradFill flip="none" rotWithShape="1">
            <a:gsLst>
              <a:gs pos="55000">
                <a:schemeClr val="bg1"/>
              </a:gs>
              <a:gs pos="100000">
                <a:schemeClr val="accent3">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tabLst>
                <a:tab pos="4745038" algn="l"/>
                <a:tab pos="5430838" algn="l"/>
              </a:tabLst>
              <a:defRPr/>
            </a:pPr>
            <a:r>
              <a:rPr lang="en-US" sz="1400" dirty="0">
                <a:solidFill>
                  <a:srgbClr val="3776D7"/>
                </a:solidFill>
              </a:rPr>
              <a:t>	</a:t>
            </a:r>
            <a:r>
              <a:rPr lang="en-US" sz="1200" dirty="0">
                <a:solidFill>
                  <a:srgbClr val="3776D7"/>
                </a:solidFill>
              </a:rPr>
              <a:t>Web:	</a:t>
            </a:r>
            <a:r>
              <a:rPr lang="en-US" sz="1200" b="1" dirty="0">
                <a:solidFill>
                  <a:srgbClr val="3776D7"/>
                </a:solidFill>
              </a:rPr>
              <a:t>www.journalmap.org</a:t>
            </a:r>
            <a:r>
              <a:rPr lang="en-US" sz="1200" dirty="0">
                <a:solidFill>
                  <a:srgbClr val="3776D7"/>
                </a:solidFill>
              </a:rPr>
              <a:t>	</a:t>
            </a:r>
          </a:p>
          <a:p>
            <a:pPr>
              <a:tabLst>
                <a:tab pos="4745038" algn="l"/>
                <a:tab pos="5430838" algn="l"/>
              </a:tabLst>
              <a:defRPr/>
            </a:pPr>
            <a:r>
              <a:rPr lang="en-US" sz="1200" dirty="0">
                <a:solidFill>
                  <a:srgbClr val="3776D7"/>
                </a:solidFill>
              </a:rPr>
              <a:t>	Twitter: 	</a:t>
            </a:r>
            <a:r>
              <a:rPr lang="en-US" sz="1200" b="1" dirty="0">
                <a:solidFill>
                  <a:srgbClr val="3776D7"/>
                </a:solidFill>
              </a:rPr>
              <a:t>@</a:t>
            </a:r>
            <a:r>
              <a:rPr lang="en-US" sz="1200" b="1" dirty="0" err="1">
                <a:solidFill>
                  <a:srgbClr val="3776D7"/>
                </a:solidFill>
              </a:rPr>
              <a:t>journalmap</a:t>
            </a:r>
            <a:endParaRPr lang="en-US" sz="1200" b="1" dirty="0">
              <a:solidFill>
                <a:srgbClr val="3776D7"/>
              </a:solidFill>
            </a:endParaRPr>
          </a:p>
        </p:txBody>
      </p:sp>
      <p:pic>
        <p:nvPicPr>
          <p:cNvPr id="5" name="Picture 6" descr="JournalMap-logo-FINAL.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044700" y="6257925"/>
            <a:ext cx="2122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GB" dirty="0"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215762720"/>
      </p:ext>
    </p:extLst>
  </p:cSld>
  <p:clrMapOvr>
    <a:masterClrMapping/>
  </p:clrMapOvr>
  <p:transition xmlns:p14="http://schemas.microsoft.com/office/powerpoint/2010/main" advClick="0" advTm="15000">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1087247554"/>
      </p:ext>
    </p:extLst>
  </p:cSld>
  <p:clrMapOvr>
    <a:masterClrMapping/>
  </p:clrMapOvr>
  <p:transition xmlns:p14="http://schemas.microsoft.com/office/powerpoint/2010/main" advClick="0" advTm="15000">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1959867603"/>
      </p:ext>
    </p:extLst>
  </p:cSld>
  <p:clrMapOvr>
    <a:masterClrMapping/>
  </p:clrMapOvr>
  <p:transition xmlns:p14="http://schemas.microsoft.com/office/powerpoint/2010/main" advClick="0" advTm="15000">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9850" y="169863"/>
            <a:ext cx="1847850" cy="586740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76300" y="169863"/>
            <a:ext cx="5391150" cy="58674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571357415"/>
      </p:ext>
    </p:extLst>
  </p:cSld>
  <p:clrMapOvr>
    <a:masterClrMapping/>
  </p:clrMapOvr>
  <p:transition xmlns:p14="http://schemas.microsoft.com/office/powerpoint/2010/main" advClick="0" advTm="1500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511174151"/>
      </p:ext>
    </p:extLst>
  </p:cSld>
  <p:clrMapOvr>
    <a:masterClrMapping/>
  </p:clrMapOvr>
  <p:transition xmlns:p14="http://schemas.microsoft.com/office/powerpoint/2010/main" advClick="0" advTm="1500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944563" y="1465263"/>
            <a:ext cx="3619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716463" y="1465263"/>
            <a:ext cx="3619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487004663"/>
      </p:ext>
    </p:extLst>
  </p:cSld>
  <p:clrMapOvr>
    <a:masterClrMapping/>
  </p:clrMapOvr>
  <p:transition xmlns:p14="http://schemas.microsoft.com/office/powerpoint/2010/main" advClick="0" advTm="1500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209192320"/>
      </p:ext>
    </p:extLst>
  </p:cSld>
  <p:clrMapOvr>
    <a:masterClrMapping/>
  </p:clrMapOvr>
  <p:transition xmlns:p14="http://schemas.microsoft.com/office/powerpoint/2010/main" advClick="0" advTm="1500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3800954475"/>
      </p:ext>
    </p:extLst>
  </p:cSld>
  <p:clrMapOvr>
    <a:masterClrMapping/>
  </p:clrMapOvr>
  <p:transition xmlns:p14="http://schemas.microsoft.com/office/powerpoint/2010/main" advClick="0" advTm="1500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255669"/>
      </p:ext>
    </p:extLst>
  </p:cSld>
  <p:clrMapOvr>
    <a:masterClrMapping/>
  </p:clrMapOvr>
  <p:transition xmlns:p14="http://schemas.microsoft.com/office/powerpoint/2010/main" advClick="0" advTm="1500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9831426"/>
      </p:ext>
    </p:extLst>
  </p:cSld>
  <p:clrMapOvr>
    <a:masterClrMapping/>
  </p:clrMapOvr>
  <p:transition xmlns:p14="http://schemas.microsoft.com/office/powerpoint/2010/main" advClick="0" advTm="1500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83069080"/>
      </p:ext>
    </p:extLst>
  </p:cSld>
  <p:clrMapOvr>
    <a:masterClrMapping/>
  </p:clrMapOvr>
  <p:transition xmlns:p14="http://schemas.microsoft.com/office/powerpoint/2010/main" advClick="0" advTm="15000">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wmf"/><Relationship Id="rId1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944563" y="169863"/>
            <a:ext cx="7391400" cy="115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44563" y="1465263"/>
            <a:ext cx="7391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advClick="0" advTm="15000">
    <p:wipe dir="r"/>
  </p:transition>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08080"/>
        </a:solidFill>
        <a:effectLst/>
      </p:bgPr>
    </p:bg>
    <p:spTree>
      <p:nvGrpSpPr>
        <p:cNvPr id="1" name=""/>
        <p:cNvGrpSpPr/>
        <p:nvPr/>
      </p:nvGrpSpPr>
      <p:grpSpPr>
        <a:xfrm>
          <a:off x="0" y="0"/>
          <a:ext cx="0" cy="0"/>
          <a:chOff x="0" y="0"/>
          <a:chExt cx="0" cy="0"/>
        </a:xfrm>
      </p:grpSpPr>
      <p:sp>
        <p:nvSpPr>
          <p:cNvPr id="12313" name="Rectangle 25"/>
          <p:cNvSpPr>
            <a:spLocks noChangeArrowheads="1"/>
          </p:cNvSpPr>
          <p:nvPr userDrawn="1"/>
        </p:nvSpPr>
        <p:spPr bwMode="auto">
          <a:xfrm>
            <a:off x="0" y="6284913"/>
            <a:ext cx="9144000" cy="573087"/>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12309" name="Picture 21"/>
          <p:cNvPicPr>
            <a:picLocks noChangeAspect="1" noChangeArrowheads="1"/>
          </p:cNvPicPr>
          <p:nvPr userDrawn="1"/>
        </p:nvPicPr>
        <p:blipFill>
          <a:blip r:embed="rId13">
            <a:lum contrast="-96000"/>
            <a:extLst>
              <a:ext uri="{28A0092B-C50C-407E-A947-70E740481C1C}">
                <a14:useLocalDpi xmlns:a14="http://schemas.microsoft.com/office/drawing/2010/main"/>
              </a:ext>
            </a:extLst>
          </a:blip>
          <a:srcRect/>
          <a:stretch>
            <a:fillRect/>
          </a:stretch>
        </p:blipFill>
        <p:spPr bwMode="auto">
          <a:xfrm>
            <a:off x="365125" y="1368425"/>
            <a:ext cx="8435975"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98" name="Rectangle 10"/>
          <p:cNvSpPr>
            <a:spLocks noGrp="1" noChangeArrowheads="1"/>
          </p:cNvSpPr>
          <p:nvPr>
            <p:ph type="title"/>
          </p:nvPr>
        </p:nvSpPr>
        <p:spPr bwMode="auto">
          <a:xfrm>
            <a:off x="876300" y="169863"/>
            <a:ext cx="7391400" cy="115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299" name="Rectangle 11"/>
          <p:cNvSpPr>
            <a:spLocks noGrp="1" noChangeArrowheads="1"/>
          </p:cNvSpPr>
          <p:nvPr>
            <p:ph type="body" idx="1"/>
          </p:nvPr>
        </p:nvSpPr>
        <p:spPr bwMode="auto">
          <a:xfrm>
            <a:off x="876300" y="1465263"/>
            <a:ext cx="7391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p:txBody>
      </p:sp>
      <p:sp>
        <p:nvSpPr>
          <p:cNvPr id="12312" name="Rectangle 24"/>
          <p:cNvSpPr>
            <a:spLocks noChangeArrowheads="1"/>
          </p:cNvSpPr>
          <p:nvPr userDrawn="1"/>
        </p:nvSpPr>
        <p:spPr bwMode="auto">
          <a:xfrm rot="5400000">
            <a:off x="-2743994" y="2743994"/>
            <a:ext cx="6173788" cy="685800"/>
          </a:xfrm>
          <a:prstGeom prst="rect">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4103" name="Picture 26" descr="logo_transparent"/>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7362825" y="6100763"/>
            <a:ext cx="17811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2"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xmlns:p14="http://schemas.microsoft.com/office/powerpoint/2010/main" advClick="0" advTm="15000">
    <p:wipe dir="r"/>
  </p:transition>
  <p:txStyles>
    <p:titleStyle>
      <a:lvl1pPr algn="ctr" rtl="0" eaLnBrk="0" fontAlgn="base" hangingPunct="0">
        <a:spcBef>
          <a:spcPct val="0"/>
        </a:spcBef>
        <a:spcAft>
          <a:spcPct val="0"/>
        </a:spcAft>
        <a:defRPr sz="4400">
          <a:solidFill>
            <a:schemeClr val="bg1"/>
          </a:solidFill>
          <a:latin typeface="+mj-lt"/>
          <a:ea typeface="+mj-ea"/>
          <a:cs typeface="ＭＳ Ｐゴシック" charset="0"/>
        </a:defRPr>
      </a:lvl1pPr>
      <a:lvl2pPr algn="ctr" rtl="0" eaLnBrk="0" fontAlgn="base" hangingPunct="0">
        <a:spcBef>
          <a:spcPct val="0"/>
        </a:spcBef>
        <a:spcAft>
          <a:spcPct val="0"/>
        </a:spcAft>
        <a:defRPr sz="4400">
          <a:solidFill>
            <a:schemeClr val="bg1"/>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bg1"/>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bg1"/>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bg1"/>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bg1"/>
          </a:solidFill>
          <a:latin typeface="Arial" charset="0"/>
          <a:ea typeface="ＭＳ Ｐゴシック" charset="0"/>
        </a:defRPr>
      </a:lvl6pPr>
      <a:lvl7pPr marL="914400" algn="ctr" rtl="0" fontAlgn="base">
        <a:spcBef>
          <a:spcPct val="0"/>
        </a:spcBef>
        <a:spcAft>
          <a:spcPct val="0"/>
        </a:spcAft>
        <a:defRPr sz="4400">
          <a:solidFill>
            <a:schemeClr val="bg1"/>
          </a:solidFill>
          <a:latin typeface="Arial" charset="0"/>
          <a:ea typeface="ＭＳ Ｐゴシック" charset="0"/>
        </a:defRPr>
      </a:lvl7pPr>
      <a:lvl8pPr marL="1371600" algn="ctr" rtl="0" fontAlgn="base">
        <a:spcBef>
          <a:spcPct val="0"/>
        </a:spcBef>
        <a:spcAft>
          <a:spcPct val="0"/>
        </a:spcAft>
        <a:defRPr sz="4400">
          <a:solidFill>
            <a:schemeClr val="bg1"/>
          </a:solidFill>
          <a:latin typeface="Arial" charset="0"/>
          <a:ea typeface="ＭＳ Ｐゴシック" charset="0"/>
        </a:defRPr>
      </a:lvl8pPr>
      <a:lvl9pPr marL="1828800" algn="ctr" rtl="0" fontAlgn="base">
        <a:spcBef>
          <a:spcPct val="0"/>
        </a:spcBef>
        <a:spcAft>
          <a:spcPct val="0"/>
        </a:spcAft>
        <a:defRPr sz="4400">
          <a:solidFill>
            <a:schemeClr val="bg1"/>
          </a:solidFill>
          <a:latin typeface="Arial" charset="0"/>
          <a:ea typeface="ＭＳ Ｐゴシック" charset="0"/>
        </a:defRPr>
      </a:lvl9pPr>
    </p:titleStyle>
    <p:bodyStyle>
      <a:lvl1pPr marL="342900" indent="-342900" algn="l" rtl="0" eaLnBrk="0" fontAlgn="base" hangingPunct="0">
        <a:spcBef>
          <a:spcPct val="20000"/>
        </a:spcBef>
        <a:spcAft>
          <a:spcPct val="0"/>
        </a:spcAft>
        <a:defRPr sz="3200">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bg1"/>
          </a:solidFill>
          <a:latin typeface="+mn-lt"/>
          <a:ea typeface="+mn-ea"/>
        </a:defRPr>
      </a:lvl2pPr>
      <a:lvl3pPr marL="1143000" indent="-228600" algn="l" rtl="0" eaLnBrk="0" fontAlgn="base" hangingPunct="0">
        <a:spcBef>
          <a:spcPct val="20000"/>
        </a:spcBef>
        <a:spcAft>
          <a:spcPct val="0"/>
        </a:spcAft>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emf"/><Relationship Id="rId5"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gradFill flip="none" rotWithShape="1">
            <a:gsLst>
              <a:gs pos="35000">
                <a:schemeClr val="bg1"/>
              </a:gs>
              <a:gs pos="100000">
                <a:schemeClr val="accent3">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tabLst>
                <a:tab pos="4745038" algn="l"/>
                <a:tab pos="5430838" algn="l"/>
              </a:tabLst>
              <a:defRPr/>
            </a:pPr>
            <a:endParaRPr lang="en-US" sz="1200" b="1" dirty="0">
              <a:solidFill>
                <a:srgbClr val="3776D7"/>
              </a:solidFill>
            </a:endParaRPr>
          </a:p>
        </p:txBody>
      </p:sp>
      <p:pic>
        <p:nvPicPr>
          <p:cNvPr id="4" name="Picture 3" descr="jmap_header4.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4946"/>
            <a:ext cx="9144001" cy="5782324"/>
          </a:xfrm>
          <a:prstGeom prst="rect">
            <a:avLst/>
          </a:prstGeom>
        </p:spPr>
      </p:pic>
      <p:sp>
        <p:nvSpPr>
          <p:cNvPr id="15365" name="Rectangle 5"/>
          <p:cNvSpPr>
            <a:spLocks noGrp="1" noChangeArrowheads="1"/>
          </p:cNvSpPr>
          <p:nvPr>
            <p:ph type="subTitle" idx="1"/>
          </p:nvPr>
        </p:nvSpPr>
        <p:spPr>
          <a:xfrm>
            <a:off x="2346699" y="4631954"/>
            <a:ext cx="4851400" cy="933634"/>
          </a:xfrm>
          <a:solidFill>
            <a:schemeClr val="lt1">
              <a:alpha val="60000"/>
            </a:schemeClr>
          </a:solidFill>
          <a:ln>
            <a:noFill/>
          </a:ln>
        </p:spPr>
        <p:style>
          <a:lnRef idx="2">
            <a:schemeClr val="accent3"/>
          </a:lnRef>
          <a:fillRef idx="1">
            <a:schemeClr val="lt1"/>
          </a:fillRef>
          <a:effectRef idx="0">
            <a:schemeClr val="accent3"/>
          </a:effectRef>
          <a:fontRef idx="minor">
            <a:schemeClr val="dk1"/>
          </a:fontRef>
        </p:style>
        <p:txBody>
          <a:bodyPr/>
          <a:lstStyle/>
          <a:p>
            <a:pPr eaLnBrk="1" hangingPunct="1">
              <a:defRPr/>
            </a:pPr>
            <a:r>
              <a:rPr lang="en-US" sz="2800" b="1" dirty="0" smtClean="0">
                <a:solidFill>
                  <a:schemeClr val="tx1"/>
                </a:solidFill>
                <a:cs typeface="+mn-cs"/>
              </a:rPr>
              <a:t>Jason Karl, Ph.D.</a:t>
            </a:r>
          </a:p>
          <a:p>
            <a:pPr eaLnBrk="1" hangingPunct="1">
              <a:defRPr/>
            </a:pPr>
            <a:r>
              <a:rPr lang="en-US" sz="1800" i="1" dirty="0" smtClean="0">
                <a:solidFill>
                  <a:schemeClr val="tx1"/>
                </a:solidFill>
                <a:cs typeface="+mn-cs"/>
              </a:rPr>
              <a:t>USDA ARS, Jornada Experimental Range</a:t>
            </a:r>
          </a:p>
        </p:txBody>
      </p:sp>
      <p:pic>
        <p:nvPicPr>
          <p:cNvPr id="2" name="Picture 1" descr="JER_logo-colo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6823" y="5915821"/>
            <a:ext cx="1128059" cy="718062"/>
          </a:xfrm>
          <a:prstGeom prst="rect">
            <a:avLst/>
          </a:prstGeom>
        </p:spPr>
      </p:pic>
      <p:pic>
        <p:nvPicPr>
          <p:cNvPr id="3" name="Picture 2" descr="usda_ars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0764" y="5977908"/>
            <a:ext cx="1789766" cy="625998"/>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65422" y="5810463"/>
            <a:ext cx="956696" cy="953939"/>
          </a:xfrm>
          <a:prstGeom prst="rect">
            <a:avLst/>
          </a:prstGeom>
        </p:spPr>
      </p:pic>
      <p:sp>
        <p:nvSpPr>
          <p:cNvPr id="5" name="Rounded Rectangle 4"/>
          <p:cNvSpPr/>
          <p:nvPr/>
        </p:nvSpPr>
        <p:spPr>
          <a:xfrm>
            <a:off x="1815353" y="1053352"/>
            <a:ext cx="5715000" cy="1441824"/>
          </a:xfrm>
          <a:prstGeom prst="roundRect">
            <a:avLst/>
          </a:prstGeom>
          <a:solidFill>
            <a:schemeClr val="accent3">
              <a:alpha val="8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8195" name="Picture 1" descr="JournalMap-logo-FINAL.eps"/>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917047" y="1182406"/>
            <a:ext cx="54752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749300" y="931863"/>
            <a:ext cx="7391400" cy="4572000"/>
          </a:xfrm>
        </p:spPr>
        <p:txBody>
          <a:bodyPr/>
          <a:lstStyle/>
          <a:p>
            <a:pPr eaLnBrk="1" hangingPunct="1">
              <a:defRPr/>
            </a:pPr>
            <a:endParaRPr lang="en-US" smtClean="0">
              <a:cs typeface="+mn-cs"/>
            </a:endParaRPr>
          </a:p>
        </p:txBody>
      </p:sp>
      <p:sp>
        <p:nvSpPr>
          <p:cNvPr id="7" name="Rectangle 3"/>
          <p:cNvSpPr txBox="1">
            <a:spLocks noChangeArrowheads="1"/>
          </p:cNvSpPr>
          <p:nvPr/>
        </p:nvSpPr>
        <p:spPr bwMode="auto">
          <a:xfrm>
            <a:off x="746125" y="936625"/>
            <a:ext cx="7391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endParaRPr lang="en-US" dirty="0">
              <a:cs typeface="+mn-cs"/>
            </a:endParaRPr>
          </a:p>
        </p:txBody>
      </p:sp>
      <p:pic>
        <p:nvPicPr>
          <p:cNvPr id="2457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7713" y="928688"/>
            <a:ext cx="752475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a:grpSpLocks/>
          </p:cNvGrpSpPr>
          <p:nvPr/>
        </p:nvGrpSpPr>
        <p:grpSpPr bwMode="auto">
          <a:xfrm>
            <a:off x="5553075" y="1206500"/>
            <a:ext cx="2540000" cy="2070100"/>
            <a:chOff x="5747626" y="1739516"/>
            <a:chExt cx="2540041" cy="2070638"/>
          </a:xfrm>
        </p:grpSpPr>
        <p:sp>
          <p:nvSpPr>
            <p:cNvPr id="11" name="Rounded Rectangular Callout 10"/>
            <p:cNvSpPr/>
            <p:nvPr/>
          </p:nvSpPr>
          <p:spPr>
            <a:xfrm>
              <a:off x="5747626" y="1739516"/>
              <a:ext cx="2540041" cy="2070638"/>
            </a:xfrm>
            <a:prstGeom prst="wedgeRoundRectCallout">
              <a:avLst>
                <a:gd name="adj1" fmla="val 37244"/>
                <a:gd name="adj2" fmla="val 6397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2" name="Content Placeholder 3"/>
            <p:cNvPicPr/>
            <p:nvPr/>
          </p:nvPicPr>
          <p:blipFill>
            <a:blip r:embed="rId4" cstate="screen">
              <a:extLst>
                <a:ext uri="{28A0092B-C50C-407E-A947-70E740481C1C}">
                  <a14:useLocalDpi xmlns:a14="http://schemas.microsoft.com/office/drawing/2010/main"/>
                </a:ext>
              </a:extLst>
            </a:blip>
            <a:srcRect/>
            <a:stretch>
              <a:fillRect/>
            </a:stretch>
          </p:blipFill>
          <p:spPr>
            <a:xfrm>
              <a:off x="5942892" y="2077742"/>
              <a:ext cx="2119346" cy="1589500"/>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sp>
          <p:nvSpPr>
            <p:cNvPr id="24591" name="TextBox 4"/>
            <p:cNvSpPr txBox="1">
              <a:spLocks noChangeArrowheads="1"/>
            </p:cNvSpPr>
            <p:nvPr/>
          </p:nvSpPr>
          <p:spPr bwMode="auto">
            <a:xfrm>
              <a:off x="5942061" y="1762606"/>
              <a:ext cx="2116666" cy="27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t>Unsustainable Land Use</a:t>
              </a:r>
            </a:p>
          </p:txBody>
        </p:sp>
      </p:grpSp>
      <p:grpSp>
        <p:nvGrpSpPr>
          <p:cNvPr id="19" name="Group 18"/>
          <p:cNvGrpSpPr>
            <a:grpSpLocks/>
          </p:cNvGrpSpPr>
          <p:nvPr/>
        </p:nvGrpSpPr>
        <p:grpSpPr bwMode="auto">
          <a:xfrm>
            <a:off x="850900" y="2622550"/>
            <a:ext cx="2540000" cy="2066925"/>
            <a:chOff x="1045828" y="3155546"/>
            <a:chExt cx="2540041" cy="2066544"/>
          </a:xfrm>
        </p:grpSpPr>
        <p:grpSp>
          <p:nvGrpSpPr>
            <p:cNvPr id="24585" name="Group 5"/>
            <p:cNvGrpSpPr>
              <a:grpSpLocks/>
            </p:cNvGrpSpPr>
            <p:nvPr/>
          </p:nvGrpSpPr>
          <p:grpSpPr bwMode="auto">
            <a:xfrm>
              <a:off x="1045828" y="3155546"/>
              <a:ext cx="2540041" cy="2066544"/>
              <a:chOff x="1045828" y="3155546"/>
              <a:chExt cx="2540041" cy="2066544"/>
            </a:xfrm>
          </p:grpSpPr>
          <p:sp>
            <p:nvSpPr>
              <p:cNvPr id="13" name="Rounded Rectangular Callout 12"/>
              <p:cNvSpPr/>
              <p:nvPr/>
            </p:nvSpPr>
            <p:spPr>
              <a:xfrm>
                <a:off x="1045828" y="3155546"/>
                <a:ext cx="2540041" cy="2066544"/>
              </a:xfrm>
              <a:prstGeom prst="wedgeRoundRectCallout">
                <a:avLst>
                  <a:gd name="adj1" fmla="val -3910"/>
                  <a:gd name="adj2" fmla="val -7296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8" name="TextBox 16"/>
              <p:cNvSpPr txBox="1">
                <a:spLocks noChangeArrowheads="1"/>
              </p:cNvSpPr>
              <p:nvPr/>
            </p:nvSpPr>
            <p:spPr bwMode="auto">
              <a:xfrm>
                <a:off x="1222279" y="3177309"/>
                <a:ext cx="2116666" cy="2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t>Sustainable Land Use</a:t>
                </a:r>
              </a:p>
            </p:txBody>
          </p:sp>
        </p:grpSp>
        <p:pic>
          <p:nvPicPr>
            <p:cNvPr id="16" name="Picture 15" descr="SouthWell.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23631" y="3472987"/>
              <a:ext cx="2133634" cy="1607842"/>
            </a:xfrm>
            <a:prstGeom prst="rect">
              <a:avLst/>
            </a:prstGeom>
            <a:ln>
              <a:solidFill>
                <a:schemeClr val="tx1"/>
              </a:solidFill>
            </a:ln>
            <a:effectLst>
              <a:outerShdw blurRad="50800" dist="38100" dir="2700000" algn="tl" rotWithShape="0">
                <a:srgbClr val="000000">
                  <a:alpha val="43000"/>
                </a:srgbClr>
              </a:outerShdw>
            </a:effectLst>
          </p:spPr>
        </p:pic>
      </p:grpSp>
      <p:grpSp>
        <p:nvGrpSpPr>
          <p:cNvPr id="8" name="Group 7"/>
          <p:cNvGrpSpPr>
            <a:grpSpLocks/>
          </p:cNvGrpSpPr>
          <p:nvPr/>
        </p:nvGrpSpPr>
        <p:grpSpPr bwMode="auto">
          <a:xfrm>
            <a:off x="3263900" y="2870200"/>
            <a:ext cx="2451100" cy="901700"/>
            <a:chOff x="3458386" y="3403386"/>
            <a:chExt cx="2452629" cy="901436"/>
          </a:xfrm>
        </p:grpSpPr>
        <p:sp>
          <p:nvSpPr>
            <p:cNvPr id="15" name="Right Arrow 14"/>
            <p:cNvSpPr/>
            <p:nvPr/>
          </p:nvSpPr>
          <p:spPr>
            <a:xfrm rot="20365669">
              <a:off x="3458386" y="3403386"/>
              <a:ext cx="2452629" cy="901436"/>
            </a:xfrm>
            <a:prstGeom prst="rightArrow">
              <a:avLst/>
            </a:prstGeom>
            <a:solidFill>
              <a:srgbClr val="CA0000"/>
            </a:solidFill>
            <a:ln w="22225" cap="rnd">
              <a:solidFill>
                <a:schemeClr val="bg2"/>
              </a:solidFill>
              <a:prstDash val="solid"/>
            </a:ln>
            <a:effectLst>
              <a:outerShdw blurRad="50800" dist="38100" dir="2700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4584" name="TextBox 17"/>
            <p:cNvSpPr txBox="1">
              <a:spLocks noChangeArrowheads="1"/>
            </p:cNvSpPr>
            <p:nvPr/>
          </p:nvSpPr>
          <p:spPr bwMode="auto">
            <a:xfrm rot="-1260000">
              <a:off x="3485188" y="3652661"/>
              <a:ext cx="21166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Knowledge Transfer</a:t>
              </a:r>
            </a:p>
            <a:p>
              <a:pPr algn="ctr" eaLnBrk="1" hangingPunct="1"/>
              <a:r>
                <a:rPr lang="en-US" sz="1200"/>
                <a:t>(Similar Climate &amp; Soils)</a:t>
              </a:r>
            </a:p>
          </p:txBody>
        </p:sp>
      </p:grpSp>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000"/>
                                        <p:tgtEl>
                                          <p:spTgt spid="9"/>
                                        </p:tgtEl>
                                      </p:cBhvr>
                                    </p:animEffect>
                                  </p:childTnLst>
                                </p:cTn>
                              </p:par>
                              <p:par>
                                <p:cTn id="8" presetID="22" presetClass="entr" presetSubtype="1" fill="hold" nodeType="withEffect">
                                  <p:stCondLst>
                                    <p:cond delay="600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2000"/>
                                        <p:tgtEl>
                                          <p:spTgt spid="19"/>
                                        </p:tgtEl>
                                      </p:cBhvr>
                                    </p:animEffect>
                                  </p:childTnLst>
                                </p:cTn>
                              </p:par>
                              <p:par>
                                <p:cTn id="11" presetID="22" presetClass="entr" presetSubtype="8" fill="hold" nodeType="withEffect">
                                  <p:stCondLst>
                                    <p:cond delay="9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41700" y="3489325"/>
            <a:ext cx="4865688"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41700" y="1052513"/>
            <a:ext cx="4865688"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8"/>
          <p:cNvSpPr txBox="1">
            <a:spLocks noChangeArrowheads="1"/>
          </p:cNvSpPr>
          <p:nvPr/>
        </p:nvSpPr>
        <p:spPr bwMode="auto">
          <a:xfrm>
            <a:off x="1930400" y="1216025"/>
            <a:ext cx="166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t>Rangeland Ecology </a:t>
            </a:r>
          </a:p>
          <a:p>
            <a:pPr algn="ctr" eaLnBrk="1" hangingPunct="1"/>
            <a:r>
              <a:rPr lang="en-US" sz="1200" b="1"/>
              <a:t>&amp; Management</a:t>
            </a:r>
          </a:p>
        </p:txBody>
      </p:sp>
      <p:sp>
        <p:nvSpPr>
          <p:cNvPr id="25604" name="TextBox 9"/>
          <p:cNvSpPr txBox="1">
            <a:spLocks noChangeArrowheads="1"/>
          </p:cNvSpPr>
          <p:nvPr/>
        </p:nvSpPr>
        <p:spPr bwMode="auto">
          <a:xfrm>
            <a:off x="2009775" y="3670300"/>
            <a:ext cx="1509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t>Journal of Arid Environments</a:t>
            </a:r>
          </a:p>
        </p:txBody>
      </p:sp>
      <p:sp>
        <p:nvSpPr>
          <p:cNvPr id="25605" name="TextBox 10"/>
          <p:cNvSpPr txBox="1">
            <a:spLocks noChangeArrowheads="1"/>
          </p:cNvSpPr>
          <p:nvPr/>
        </p:nvSpPr>
        <p:spPr bwMode="auto">
          <a:xfrm>
            <a:off x="868363" y="327025"/>
            <a:ext cx="740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a:t>All Articles from Two Journals (2000 to 2012)</a:t>
            </a:r>
          </a:p>
        </p:txBody>
      </p:sp>
      <p:sp>
        <p:nvSpPr>
          <p:cNvPr id="25606" name="TextBox 12"/>
          <p:cNvSpPr txBox="1">
            <a:spLocks noChangeArrowheads="1"/>
          </p:cNvSpPr>
          <p:nvPr/>
        </p:nvSpPr>
        <p:spPr bwMode="auto">
          <a:xfrm>
            <a:off x="560388" y="5408613"/>
            <a:ext cx="29352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solidFill>
                  <a:srgbClr val="3776D7"/>
                </a:solidFill>
              </a:rPr>
              <a:t>Visualize knowledge distribution, gaps and biases.</a:t>
            </a:r>
            <a:endParaRPr lang="en-US" sz="1400">
              <a:solidFill>
                <a:srgbClr val="3776D7"/>
              </a:solidFill>
            </a:endParaRPr>
          </a:p>
        </p:txBody>
      </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8" descr="199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30275" y="22225"/>
            <a:ext cx="7524750" cy="581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5" name="Group 30724"/>
          <p:cNvGrpSpPr>
            <a:grpSpLocks/>
          </p:cNvGrpSpPr>
          <p:nvPr/>
        </p:nvGrpSpPr>
        <p:grpSpPr bwMode="auto">
          <a:xfrm>
            <a:off x="930275" y="20638"/>
            <a:ext cx="7526338" cy="5815012"/>
            <a:chOff x="930878" y="169333"/>
            <a:chExt cx="7525512" cy="5815168"/>
          </a:xfrm>
        </p:grpSpPr>
        <p:pic>
          <p:nvPicPr>
            <p:cNvPr id="28731" name="Picture 9" descr="2000.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878" y="169333"/>
              <a:ext cx="7525512" cy="58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Oval 106"/>
            <p:cNvSpPr/>
            <p:nvPr/>
          </p:nvSpPr>
          <p:spPr>
            <a:xfrm>
              <a:off x="7296054" y="2301402"/>
              <a:ext cx="460324"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a:t>
              </a:r>
            </a:p>
          </p:txBody>
        </p:sp>
      </p:grpSp>
      <p:grpSp>
        <p:nvGrpSpPr>
          <p:cNvPr id="30724" name="Group 30723"/>
          <p:cNvGrpSpPr>
            <a:grpSpLocks/>
          </p:cNvGrpSpPr>
          <p:nvPr/>
        </p:nvGrpSpPr>
        <p:grpSpPr bwMode="auto">
          <a:xfrm>
            <a:off x="930275" y="20638"/>
            <a:ext cx="7524750" cy="5815012"/>
            <a:chOff x="929894" y="169332"/>
            <a:chExt cx="7525512" cy="5815167"/>
          </a:xfrm>
        </p:grpSpPr>
        <p:pic>
          <p:nvPicPr>
            <p:cNvPr id="28728" name="Picture 10" descr="2001.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29894" y="169332"/>
              <a:ext cx="7525512" cy="581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Oval 103"/>
            <p:cNvSpPr/>
            <p:nvPr/>
          </p:nvSpPr>
          <p:spPr>
            <a:xfrm>
              <a:off x="7296414" y="2299814"/>
              <a:ext cx="458834"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8</a:t>
              </a:r>
            </a:p>
          </p:txBody>
        </p:sp>
        <p:sp>
          <p:nvSpPr>
            <p:cNvPr id="105" name="Oval 104"/>
            <p:cNvSpPr/>
            <p:nvPr/>
          </p:nvSpPr>
          <p:spPr>
            <a:xfrm>
              <a:off x="6701041" y="4674777"/>
              <a:ext cx="458833"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grpSp>
      <p:grpSp>
        <p:nvGrpSpPr>
          <p:cNvPr id="30721" name="Group 30720"/>
          <p:cNvGrpSpPr>
            <a:grpSpLocks/>
          </p:cNvGrpSpPr>
          <p:nvPr/>
        </p:nvGrpSpPr>
        <p:grpSpPr bwMode="auto">
          <a:xfrm>
            <a:off x="939800" y="28575"/>
            <a:ext cx="7524750" cy="5815013"/>
            <a:chOff x="939030" y="177030"/>
            <a:chExt cx="7525512" cy="5815168"/>
          </a:xfrm>
        </p:grpSpPr>
        <p:pic>
          <p:nvPicPr>
            <p:cNvPr id="28725" name="Picture 11" descr="200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39030" y="177030"/>
              <a:ext cx="7525512" cy="58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Oval 93"/>
            <p:cNvSpPr/>
            <p:nvPr/>
          </p:nvSpPr>
          <p:spPr>
            <a:xfrm>
              <a:off x="7289673" y="2299575"/>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12</a:t>
              </a:r>
            </a:p>
          </p:txBody>
        </p:sp>
        <p:sp>
          <p:nvSpPr>
            <p:cNvPr id="96" name="Oval 95"/>
            <p:cNvSpPr/>
            <p:nvPr/>
          </p:nvSpPr>
          <p:spPr>
            <a:xfrm>
              <a:off x="6694301" y="4674538"/>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grpSp>
      <p:grpSp>
        <p:nvGrpSpPr>
          <p:cNvPr id="30720" name="Group 30719"/>
          <p:cNvGrpSpPr>
            <a:grpSpLocks/>
          </p:cNvGrpSpPr>
          <p:nvPr/>
        </p:nvGrpSpPr>
        <p:grpSpPr bwMode="auto">
          <a:xfrm>
            <a:off x="938213" y="28575"/>
            <a:ext cx="7524750" cy="5815013"/>
            <a:chOff x="937591" y="177030"/>
            <a:chExt cx="7525512" cy="5815168"/>
          </a:xfrm>
        </p:grpSpPr>
        <p:pic>
          <p:nvPicPr>
            <p:cNvPr id="28715" name="Picture 16" descr="2004.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37591" y="177030"/>
              <a:ext cx="7525512" cy="58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Oval 77"/>
            <p:cNvSpPr/>
            <p:nvPr/>
          </p:nvSpPr>
          <p:spPr>
            <a:xfrm>
              <a:off x="7294585" y="2297987"/>
              <a:ext cx="458833"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19</a:t>
              </a:r>
            </a:p>
          </p:txBody>
        </p:sp>
        <p:sp>
          <p:nvSpPr>
            <p:cNvPr id="79" name="Oval 78"/>
            <p:cNvSpPr/>
            <p:nvPr/>
          </p:nvSpPr>
          <p:spPr>
            <a:xfrm>
              <a:off x="6216563" y="2723448"/>
              <a:ext cx="458834"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7</a:t>
              </a:r>
            </a:p>
          </p:txBody>
        </p:sp>
        <p:sp>
          <p:nvSpPr>
            <p:cNvPr id="80" name="Oval 79"/>
            <p:cNvSpPr/>
            <p:nvPr/>
          </p:nvSpPr>
          <p:spPr>
            <a:xfrm>
              <a:off x="6699211" y="4672950"/>
              <a:ext cx="458834"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3</a:t>
              </a:r>
            </a:p>
          </p:txBody>
        </p:sp>
        <p:sp>
          <p:nvSpPr>
            <p:cNvPr id="81" name="Oval 80"/>
            <p:cNvSpPr/>
            <p:nvPr/>
          </p:nvSpPr>
          <p:spPr>
            <a:xfrm>
              <a:off x="5332236" y="3712487"/>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sp>
          <p:nvSpPr>
            <p:cNvPr id="82" name="Oval 81"/>
            <p:cNvSpPr/>
            <p:nvPr/>
          </p:nvSpPr>
          <p:spPr>
            <a:xfrm>
              <a:off x="4782905" y="4606273"/>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a:t>
              </a:r>
            </a:p>
          </p:txBody>
        </p:sp>
        <p:sp>
          <p:nvSpPr>
            <p:cNvPr id="83" name="Oval 82"/>
            <p:cNvSpPr/>
            <p:nvPr/>
          </p:nvSpPr>
          <p:spPr>
            <a:xfrm>
              <a:off x="3095221" y="3507694"/>
              <a:ext cx="458834"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sp>
          <p:nvSpPr>
            <p:cNvPr id="85" name="Oval 84"/>
            <p:cNvSpPr/>
            <p:nvPr/>
          </p:nvSpPr>
          <p:spPr>
            <a:xfrm>
              <a:off x="3055530" y="2140820"/>
              <a:ext cx="460422"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3</a:t>
              </a:r>
            </a:p>
          </p:txBody>
        </p:sp>
        <p:sp>
          <p:nvSpPr>
            <p:cNvPr id="86" name="Oval 85"/>
            <p:cNvSpPr/>
            <p:nvPr/>
          </p:nvSpPr>
          <p:spPr>
            <a:xfrm>
              <a:off x="2776102" y="1445477"/>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a:t>
              </a:r>
            </a:p>
          </p:txBody>
        </p:sp>
        <p:sp>
          <p:nvSpPr>
            <p:cNvPr id="87" name="Oval 86"/>
            <p:cNvSpPr/>
            <p:nvPr/>
          </p:nvSpPr>
          <p:spPr>
            <a:xfrm>
              <a:off x="1323392" y="2904428"/>
              <a:ext cx="458834"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grpSp>
      <p:grpSp>
        <p:nvGrpSpPr>
          <p:cNvPr id="27" name="Group 26"/>
          <p:cNvGrpSpPr>
            <a:grpSpLocks/>
          </p:cNvGrpSpPr>
          <p:nvPr/>
        </p:nvGrpSpPr>
        <p:grpSpPr bwMode="auto">
          <a:xfrm>
            <a:off x="938213" y="33338"/>
            <a:ext cx="7524750" cy="5815012"/>
            <a:chOff x="937591" y="182696"/>
            <a:chExt cx="7525512" cy="5815168"/>
          </a:xfrm>
        </p:grpSpPr>
        <p:pic>
          <p:nvPicPr>
            <p:cNvPr id="28700" name="Picture 18" descr="2006-201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37591" y="182696"/>
              <a:ext cx="7525512" cy="58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61"/>
            <p:cNvSpPr/>
            <p:nvPr/>
          </p:nvSpPr>
          <p:spPr>
            <a:xfrm>
              <a:off x="7292997" y="2297303"/>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48</a:t>
              </a:r>
            </a:p>
          </p:txBody>
        </p:sp>
        <p:sp>
          <p:nvSpPr>
            <p:cNvPr id="63" name="Oval 62"/>
            <p:cNvSpPr/>
            <p:nvPr/>
          </p:nvSpPr>
          <p:spPr>
            <a:xfrm>
              <a:off x="6214975" y="2722764"/>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20</a:t>
              </a:r>
            </a:p>
          </p:txBody>
        </p:sp>
        <p:sp>
          <p:nvSpPr>
            <p:cNvPr id="64" name="Oval 63"/>
            <p:cNvSpPr/>
            <p:nvPr/>
          </p:nvSpPr>
          <p:spPr>
            <a:xfrm>
              <a:off x="6697624" y="4672266"/>
              <a:ext cx="460422"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8</a:t>
              </a:r>
            </a:p>
          </p:txBody>
        </p:sp>
        <p:sp>
          <p:nvSpPr>
            <p:cNvPr id="65" name="Oval 64"/>
            <p:cNvSpPr/>
            <p:nvPr/>
          </p:nvSpPr>
          <p:spPr>
            <a:xfrm>
              <a:off x="5332236" y="3711803"/>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9</a:t>
              </a:r>
            </a:p>
          </p:txBody>
        </p:sp>
        <p:sp>
          <p:nvSpPr>
            <p:cNvPr id="66" name="Oval 65"/>
            <p:cNvSpPr/>
            <p:nvPr/>
          </p:nvSpPr>
          <p:spPr>
            <a:xfrm>
              <a:off x="4781317" y="4605590"/>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4</a:t>
              </a:r>
            </a:p>
          </p:txBody>
        </p:sp>
        <p:sp>
          <p:nvSpPr>
            <p:cNvPr id="67" name="Oval 66"/>
            <p:cNvSpPr/>
            <p:nvPr/>
          </p:nvSpPr>
          <p:spPr>
            <a:xfrm>
              <a:off x="3093634" y="3507010"/>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33</a:t>
              </a:r>
            </a:p>
          </p:txBody>
        </p:sp>
        <p:sp>
          <p:nvSpPr>
            <p:cNvPr id="68" name="Oval 67"/>
            <p:cNvSpPr/>
            <p:nvPr/>
          </p:nvSpPr>
          <p:spPr>
            <a:xfrm>
              <a:off x="3198420" y="4184890"/>
              <a:ext cx="458833"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a:t>
              </a:r>
            </a:p>
          </p:txBody>
        </p:sp>
        <p:sp>
          <p:nvSpPr>
            <p:cNvPr id="69" name="Oval 68"/>
            <p:cNvSpPr/>
            <p:nvPr/>
          </p:nvSpPr>
          <p:spPr>
            <a:xfrm>
              <a:off x="3055530" y="2140136"/>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10</a:t>
              </a:r>
            </a:p>
          </p:txBody>
        </p:sp>
        <p:sp>
          <p:nvSpPr>
            <p:cNvPr id="70" name="Oval 69"/>
            <p:cNvSpPr/>
            <p:nvPr/>
          </p:nvSpPr>
          <p:spPr>
            <a:xfrm>
              <a:off x="2774514" y="1444792"/>
              <a:ext cx="460422"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4</a:t>
              </a:r>
            </a:p>
          </p:txBody>
        </p:sp>
        <p:sp>
          <p:nvSpPr>
            <p:cNvPr id="71" name="Oval 70"/>
            <p:cNvSpPr/>
            <p:nvPr/>
          </p:nvSpPr>
          <p:spPr>
            <a:xfrm>
              <a:off x="1321805" y="2903744"/>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14</a:t>
              </a:r>
            </a:p>
          </p:txBody>
        </p:sp>
        <p:sp>
          <p:nvSpPr>
            <p:cNvPr id="72" name="Oval 71"/>
            <p:cNvSpPr/>
            <p:nvPr/>
          </p:nvSpPr>
          <p:spPr>
            <a:xfrm>
              <a:off x="1725071" y="1182848"/>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sp>
          <p:nvSpPr>
            <p:cNvPr id="73" name="Oval 72"/>
            <p:cNvSpPr/>
            <p:nvPr/>
          </p:nvSpPr>
          <p:spPr>
            <a:xfrm>
              <a:off x="4055757" y="2546546"/>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sp>
          <p:nvSpPr>
            <p:cNvPr id="74" name="Oval 73"/>
            <p:cNvSpPr/>
            <p:nvPr/>
          </p:nvSpPr>
          <p:spPr>
            <a:xfrm>
              <a:off x="5252853" y="1952805"/>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a:t>
              </a:r>
            </a:p>
          </p:txBody>
        </p:sp>
        <p:sp>
          <p:nvSpPr>
            <p:cNvPr id="75" name="Oval 74"/>
            <p:cNvSpPr/>
            <p:nvPr/>
          </p:nvSpPr>
          <p:spPr>
            <a:xfrm>
              <a:off x="4100211" y="1519407"/>
              <a:ext cx="460422"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4</a:t>
              </a:r>
            </a:p>
          </p:txBody>
        </p:sp>
      </p:grpSp>
      <p:grpSp>
        <p:nvGrpSpPr>
          <p:cNvPr id="26" name="Group 25"/>
          <p:cNvGrpSpPr>
            <a:grpSpLocks/>
          </p:cNvGrpSpPr>
          <p:nvPr/>
        </p:nvGrpSpPr>
        <p:grpSpPr bwMode="auto">
          <a:xfrm>
            <a:off x="938213" y="33338"/>
            <a:ext cx="7524750" cy="5815012"/>
            <a:chOff x="937591" y="182696"/>
            <a:chExt cx="7525512" cy="5815168"/>
          </a:xfrm>
        </p:grpSpPr>
        <p:pic>
          <p:nvPicPr>
            <p:cNvPr id="28685" name="Picture 21" descr="2012.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7591" y="182696"/>
              <a:ext cx="7525512" cy="581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7291409" y="2302065"/>
              <a:ext cx="460422"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98</a:t>
              </a:r>
            </a:p>
          </p:txBody>
        </p:sp>
        <p:sp>
          <p:nvSpPr>
            <p:cNvPr id="47" name="Oval 46"/>
            <p:cNvSpPr/>
            <p:nvPr/>
          </p:nvSpPr>
          <p:spPr>
            <a:xfrm>
              <a:off x="6214975" y="2727526"/>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51</a:t>
              </a:r>
            </a:p>
          </p:txBody>
        </p:sp>
        <p:sp>
          <p:nvSpPr>
            <p:cNvPr id="48" name="Oval 47"/>
            <p:cNvSpPr/>
            <p:nvPr/>
          </p:nvSpPr>
          <p:spPr>
            <a:xfrm>
              <a:off x="6697624" y="4677029"/>
              <a:ext cx="458833"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18</a:t>
              </a:r>
            </a:p>
          </p:txBody>
        </p:sp>
        <p:sp>
          <p:nvSpPr>
            <p:cNvPr id="49" name="Oval 48"/>
            <p:cNvSpPr/>
            <p:nvPr/>
          </p:nvSpPr>
          <p:spPr>
            <a:xfrm>
              <a:off x="5330648" y="3716566"/>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26</a:t>
              </a:r>
            </a:p>
          </p:txBody>
        </p:sp>
        <p:sp>
          <p:nvSpPr>
            <p:cNvPr id="50" name="Oval 49"/>
            <p:cNvSpPr/>
            <p:nvPr/>
          </p:nvSpPr>
          <p:spPr>
            <a:xfrm>
              <a:off x="4779730" y="4610352"/>
              <a:ext cx="460422"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11</a:t>
              </a:r>
            </a:p>
          </p:txBody>
        </p:sp>
        <p:sp>
          <p:nvSpPr>
            <p:cNvPr id="51" name="Oval 50"/>
            <p:cNvSpPr/>
            <p:nvPr/>
          </p:nvSpPr>
          <p:spPr>
            <a:xfrm>
              <a:off x="3093634" y="3511772"/>
              <a:ext cx="458833"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52</a:t>
              </a:r>
            </a:p>
          </p:txBody>
        </p:sp>
        <p:sp>
          <p:nvSpPr>
            <p:cNvPr id="52" name="Oval 51"/>
            <p:cNvSpPr/>
            <p:nvPr/>
          </p:nvSpPr>
          <p:spPr>
            <a:xfrm>
              <a:off x="3196832" y="4189653"/>
              <a:ext cx="458834" cy="460387"/>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6</a:t>
              </a:r>
            </a:p>
          </p:txBody>
        </p:sp>
        <p:sp>
          <p:nvSpPr>
            <p:cNvPr id="53" name="Oval 52"/>
            <p:cNvSpPr/>
            <p:nvPr/>
          </p:nvSpPr>
          <p:spPr>
            <a:xfrm>
              <a:off x="3053942" y="2144899"/>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16</a:t>
              </a:r>
            </a:p>
          </p:txBody>
        </p:sp>
        <p:sp>
          <p:nvSpPr>
            <p:cNvPr id="54" name="Oval 53"/>
            <p:cNvSpPr/>
            <p:nvPr/>
          </p:nvSpPr>
          <p:spPr>
            <a:xfrm>
              <a:off x="2774514" y="1449555"/>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5</a:t>
              </a:r>
            </a:p>
          </p:txBody>
        </p:sp>
        <p:sp>
          <p:nvSpPr>
            <p:cNvPr id="55" name="Oval 54"/>
            <p:cNvSpPr/>
            <p:nvPr/>
          </p:nvSpPr>
          <p:spPr>
            <a:xfrm>
              <a:off x="1320217" y="2908506"/>
              <a:ext cx="460422"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46</a:t>
              </a:r>
            </a:p>
          </p:txBody>
        </p:sp>
        <p:sp>
          <p:nvSpPr>
            <p:cNvPr id="56" name="Oval 55"/>
            <p:cNvSpPr/>
            <p:nvPr/>
          </p:nvSpPr>
          <p:spPr>
            <a:xfrm>
              <a:off x="1723483" y="1187610"/>
              <a:ext cx="460422" cy="458800"/>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2</a:t>
              </a:r>
            </a:p>
          </p:txBody>
        </p:sp>
        <p:sp>
          <p:nvSpPr>
            <p:cNvPr id="57" name="Oval 56"/>
            <p:cNvSpPr/>
            <p:nvPr/>
          </p:nvSpPr>
          <p:spPr>
            <a:xfrm>
              <a:off x="4054169" y="2551310"/>
              <a:ext cx="458834"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13</a:t>
              </a:r>
            </a:p>
          </p:txBody>
        </p:sp>
        <p:sp>
          <p:nvSpPr>
            <p:cNvPr id="58" name="Oval 57"/>
            <p:cNvSpPr/>
            <p:nvPr/>
          </p:nvSpPr>
          <p:spPr>
            <a:xfrm>
              <a:off x="5251265" y="1957569"/>
              <a:ext cx="460422"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6</a:t>
              </a:r>
            </a:p>
          </p:txBody>
        </p:sp>
        <p:sp>
          <p:nvSpPr>
            <p:cNvPr id="59" name="Oval 58"/>
            <p:cNvSpPr/>
            <p:nvPr/>
          </p:nvSpPr>
          <p:spPr>
            <a:xfrm>
              <a:off x="4100211" y="1525757"/>
              <a:ext cx="458833" cy="458799"/>
            </a:xfrm>
            <a:prstGeom prst="ellipse">
              <a:avLst/>
            </a:prstGeom>
            <a:solidFill>
              <a:srgbClr val="FFFF00">
                <a:alpha val="60000"/>
              </a:srgbClr>
            </a:solidFill>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r>
                <a:rPr lang="en-US" sz="1400" b="1" dirty="0">
                  <a:solidFill>
                    <a:schemeClr val="tx1">
                      <a:lumMod val="95000"/>
                      <a:lumOff val="5000"/>
                    </a:schemeClr>
                  </a:solidFill>
                </a:rPr>
                <a:t>7</a:t>
              </a:r>
            </a:p>
          </p:txBody>
        </p:sp>
      </p:grpSp>
      <p:sp>
        <p:nvSpPr>
          <p:cNvPr id="28680" name="TextBox 5"/>
          <p:cNvSpPr txBox="1">
            <a:spLocks noChangeArrowheads="1"/>
          </p:cNvSpPr>
          <p:nvPr/>
        </p:nvSpPr>
        <p:spPr bwMode="auto">
          <a:xfrm>
            <a:off x="1720850" y="5040313"/>
            <a:ext cx="2247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001838" algn="l"/>
              </a:tabLst>
              <a:defRPr sz="2400">
                <a:solidFill>
                  <a:schemeClr val="tx1"/>
                </a:solidFill>
                <a:latin typeface="Arial" charset="0"/>
                <a:ea typeface="ＭＳ Ｐゴシック" charset="0"/>
                <a:cs typeface="ＭＳ Ｐゴシック" charset="0"/>
              </a:defRPr>
            </a:lvl1pPr>
            <a:lvl2pPr marL="742950" indent="-285750" eaLnBrk="0" hangingPunct="0">
              <a:tabLst>
                <a:tab pos="2001838" algn="l"/>
              </a:tabLst>
              <a:defRPr sz="2400">
                <a:solidFill>
                  <a:schemeClr val="tx1"/>
                </a:solidFill>
                <a:latin typeface="Arial" charset="0"/>
                <a:ea typeface="ＭＳ Ｐゴシック" charset="0"/>
              </a:defRPr>
            </a:lvl2pPr>
            <a:lvl3pPr marL="1143000" indent="-228600" eaLnBrk="0" hangingPunct="0">
              <a:tabLst>
                <a:tab pos="2001838" algn="l"/>
              </a:tabLst>
              <a:defRPr sz="2400">
                <a:solidFill>
                  <a:schemeClr val="tx1"/>
                </a:solidFill>
                <a:latin typeface="Arial" charset="0"/>
                <a:ea typeface="ＭＳ Ｐゴシック" charset="0"/>
              </a:defRPr>
            </a:lvl3pPr>
            <a:lvl4pPr marL="1600200" indent="-228600" eaLnBrk="0" hangingPunct="0">
              <a:tabLst>
                <a:tab pos="2001838" algn="l"/>
              </a:tabLst>
              <a:defRPr sz="2400">
                <a:solidFill>
                  <a:schemeClr val="tx1"/>
                </a:solidFill>
                <a:latin typeface="Arial" charset="0"/>
                <a:ea typeface="ＭＳ Ｐゴシック" charset="0"/>
              </a:defRPr>
            </a:lvl4pPr>
            <a:lvl5pPr marL="2057400" indent="-228600" eaLnBrk="0" hangingPunct="0">
              <a:tabLst>
                <a:tab pos="2001838"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9pPr>
          </a:lstStyle>
          <a:p>
            <a:pPr eaLnBrk="1" hangingPunct="1"/>
            <a:r>
              <a:rPr lang="en-US" sz="1400" b="1"/>
              <a:t>West Nile Virus </a:t>
            </a:r>
          </a:p>
          <a:p>
            <a:pPr eaLnBrk="1" hangingPunct="1"/>
            <a:r>
              <a:rPr lang="en-US" sz="1400" b="1"/>
              <a:t>	</a:t>
            </a:r>
          </a:p>
        </p:txBody>
      </p:sp>
      <p:grpSp>
        <p:nvGrpSpPr>
          <p:cNvPr id="28681" name="Group 30726"/>
          <p:cNvGrpSpPr>
            <a:grpSpLocks/>
          </p:cNvGrpSpPr>
          <p:nvPr/>
        </p:nvGrpSpPr>
        <p:grpSpPr bwMode="auto">
          <a:xfrm>
            <a:off x="1573213" y="5326063"/>
            <a:ext cx="2403475" cy="523875"/>
            <a:chOff x="1572886" y="5476014"/>
            <a:chExt cx="2403272" cy="523220"/>
          </a:xfrm>
        </p:grpSpPr>
        <p:sp>
          <p:nvSpPr>
            <p:cNvPr id="111" name="Oval 110"/>
            <p:cNvSpPr/>
            <p:nvPr/>
          </p:nvSpPr>
          <p:spPr>
            <a:xfrm>
              <a:off x="1579235" y="5761407"/>
              <a:ext cx="150799" cy="152209"/>
            </a:xfrm>
            <a:prstGeom prst="ellipse">
              <a:avLst/>
            </a:prstGeom>
            <a:solidFill>
              <a:srgbClr val="FFFF00">
                <a:alpha val="60000"/>
              </a:srgbClr>
            </a:solidFill>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a:defRPr/>
              </a:pPr>
              <a:endParaRPr lang="en-US" sz="1400" b="1" dirty="0">
                <a:solidFill>
                  <a:schemeClr val="tx1">
                    <a:lumMod val="95000"/>
                    <a:lumOff val="5000"/>
                  </a:schemeClr>
                </a:solidFill>
              </a:endParaRPr>
            </a:p>
          </p:txBody>
        </p:sp>
        <p:sp>
          <p:nvSpPr>
            <p:cNvPr id="30726" name="Trapezoid 30725"/>
            <p:cNvSpPr/>
            <p:nvPr/>
          </p:nvSpPr>
          <p:spPr>
            <a:xfrm>
              <a:off x="1572886" y="5553704"/>
              <a:ext cx="163498" cy="155380"/>
            </a:xfrm>
            <a:prstGeom prst="trapezoid">
              <a:avLst/>
            </a:prstGeom>
            <a:solidFill>
              <a:srgbClr val="306AC2"/>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684" name="TextBox 112"/>
            <p:cNvSpPr txBox="1">
              <a:spLocks noChangeArrowheads="1"/>
            </p:cNvSpPr>
            <p:nvPr/>
          </p:nvSpPr>
          <p:spPr bwMode="auto">
            <a:xfrm>
              <a:off x="1728066" y="5476014"/>
              <a:ext cx="2248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001838" algn="l"/>
                </a:tabLst>
                <a:defRPr sz="2400">
                  <a:solidFill>
                    <a:schemeClr val="tx1"/>
                  </a:solidFill>
                  <a:latin typeface="Arial" charset="0"/>
                  <a:ea typeface="ＭＳ Ｐゴシック" charset="0"/>
                  <a:cs typeface="ＭＳ Ｐゴシック" charset="0"/>
                </a:defRPr>
              </a:lvl1pPr>
              <a:lvl2pPr marL="742950" indent="-285750" eaLnBrk="0" hangingPunct="0">
                <a:tabLst>
                  <a:tab pos="2001838" algn="l"/>
                </a:tabLst>
                <a:defRPr sz="2400">
                  <a:solidFill>
                    <a:schemeClr val="tx1"/>
                  </a:solidFill>
                  <a:latin typeface="Arial" charset="0"/>
                  <a:ea typeface="ＭＳ Ｐゴシック" charset="0"/>
                </a:defRPr>
              </a:lvl2pPr>
              <a:lvl3pPr marL="1143000" indent="-228600" eaLnBrk="0" hangingPunct="0">
                <a:tabLst>
                  <a:tab pos="2001838" algn="l"/>
                </a:tabLst>
                <a:defRPr sz="2400">
                  <a:solidFill>
                    <a:schemeClr val="tx1"/>
                  </a:solidFill>
                  <a:latin typeface="Arial" charset="0"/>
                  <a:ea typeface="ＭＳ Ｐゴシック" charset="0"/>
                </a:defRPr>
              </a:lvl3pPr>
              <a:lvl4pPr marL="1600200" indent="-228600" eaLnBrk="0" hangingPunct="0">
                <a:tabLst>
                  <a:tab pos="2001838" algn="l"/>
                </a:tabLst>
                <a:defRPr sz="2400">
                  <a:solidFill>
                    <a:schemeClr val="tx1"/>
                  </a:solidFill>
                  <a:latin typeface="Arial" charset="0"/>
                  <a:ea typeface="ＭＳ Ｐゴシック" charset="0"/>
                </a:defRPr>
              </a:lvl4pPr>
              <a:lvl5pPr marL="2057400" indent="-228600" eaLnBrk="0" hangingPunct="0">
                <a:tabLst>
                  <a:tab pos="2001838"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2001838" algn="l"/>
                </a:tabLst>
                <a:defRPr sz="2400">
                  <a:solidFill>
                    <a:schemeClr val="tx1"/>
                  </a:solidFill>
                  <a:latin typeface="Arial" charset="0"/>
                  <a:ea typeface="ＭＳ Ｐゴシック" charset="0"/>
                </a:defRPr>
              </a:lvl9pPr>
            </a:lstStyle>
            <a:p>
              <a:pPr eaLnBrk="1" hangingPunct="1"/>
              <a:r>
                <a:rPr lang="en-US" sz="1400" b="1"/>
                <a:t>Disease Spread</a:t>
              </a:r>
            </a:p>
            <a:p>
              <a:pPr eaLnBrk="1" hangingPunct="1"/>
              <a:r>
                <a:rPr lang="en-US" sz="1400" b="1"/>
                <a:t>Study Area Locations	</a:t>
              </a:r>
            </a:p>
          </p:txBody>
        </p:sp>
      </p:gr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3000"/>
                                  </p:stCondLst>
                                  <p:childTnLst>
                                    <p:set>
                                      <p:cBhvr>
                                        <p:cTn id="6" dur="1" fill="hold">
                                          <p:stCondLst>
                                            <p:cond delay="0"/>
                                          </p:stCondLst>
                                        </p:cTn>
                                        <p:tgtEl>
                                          <p:spTgt spid="30725"/>
                                        </p:tgtEl>
                                        <p:attrNameLst>
                                          <p:attrName>style.visibility</p:attrName>
                                        </p:attrNameLst>
                                      </p:cBhvr>
                                      <p:to>
                                        <p:strVal val="visible"/>
                                      </p:to>
                                    </p:set>
                                    <p:animEffect transition="in" filter="dissolve">
                                      <p:cBhvr>
                                        <p:cTn id="7" dur="1500"/>
                                        <p:tgtEl>
                                          <p:spTgt spid="30725"/>
                                        </p:tgtEl>
                                      </p:cBhvr>
                                    </p:animEffect>
                                  </p:childTnLst>
                                </p:cTn>
                              </p:par>
                              <p:par>
                                <p:cTn id="8" presetID="9" presetClass="entr" presetSubtype="0" fill="hold" nodeType="withEffect">
                                  <p:stCondLst>
                                    <p:cond delay="4500"/>
                                  </p:stCondLst>
                                  <p:childTnLst>
                                    <p:set>
                                      <p:cBhvr>
                                        <p:cTn id="9" dur="1" fill="hold">
                                          <p:stCondLst>
                                            <p:cond delay="0"/>
                                          </p:stCondLst>
                                        </p:cTn>
                                        <p:tgtEl>
                                          <p:spTgt spid="30724"/>
                                        </p:tgtEl>
                                        <p:attrNameLst>
                                          <p:attrName>style.visibility</p:attrName>
                                        </p:attrNameLst>
                                      </p:cBhvr>
                                      <p:to>
                                        <p:strVal val="visible"/>
                                      </p:to>
                                    </p:set>
                                    <p:animEffect transition="in" filter="dissolve">
                                      <p:cBhvr>
                                        <p:cTn id="10" dur="1500"/>
                                        <p:tgtEl>
                                          <p:spTgt spid="30724"/>
                                        </p:tgtEl>
                                      </p:cBhvr>
                                    </p:animEffect>
                                  </p:childTnLst>
                                </p:cTn>
                              </p:par>
                              <p:par>
                                <p:cTn id="11" presetID="9" presetClass="entr" presetSubtype="0" fill="hold" nodeType="withEffect">
                                  <p:stCondLst>
                                    <p:cond delay="6000"/>
                                  </p:stCondLst>
                                  <p:childTnLst>
                                    <p:set>
                                      <p:cBhvr>
                                        <p:cTn id="12" dur="1" fill="hold">
                                          <p:stCondLst>
                                            <p:cond delay="0"/>
                                          </p:stCondLst>
                                        </p:cTn>
                                        <p:tgtEl>
                                          <p:spTgt spid="30721"/>
                                        </p:tgtEl>
                                        <p:attrNameLst>
                                          <p:attrName>style.visibility</p:attrName>
                                        </p:attrNameLst>
                                      </p:cBhvr>
                                      <p:to>
                                        <p:strVal val="visible"/>
                                      </p:to>
                                    </p:set>
                                    <p:animEffect transition="in" filter="dissolve">
                                      <p:cBhvr>
                                        <p:cTn id="13" dur="1500"/>
                                        <p:tgtEl>
                                          <p:spTgt spid="30721"/>
                                        </p:tgtEl>
                                      </p:cBhvr>
                                    </p:animEffect>
                                  </p:childTnLst>
                                </p:cTn>
                              </p:par>
                              <p:par>
                                <p:cTn id="14" presetID="9" presetClass="entr" presetSubtype="0" fill="hold" nodeType="withEffect">
                                  <p:stCondLst>
                                    <p:cond delay="7500"/>
                                  </p:stCondLst>
                                  <p:childTnLst>
                                    <p:set>
                                      <p:cBhvr>
                                        <p:cTn id="15" dur="1" fill="hold">
                                          <p:stCondLst>
                                            <p:cond delay="0"/>
                                          </p:stCondLst>
                                        </p:cTn>
                                        <p:tgtEl>
                                          <p:spTgt spid="30720"/>
                                        </p:tgtEl>
                                        <p:attrNameLst>
                                          <p:attrName>style.visibility</p:attrName>
                                        </p:attrNameLst>
                                      </p:cBhvr>
                                      <p:to>
                                        <p:strVal val="visible"/>
                                      </p:to>
                                    </p:set>
                                    <p:animEffect transition="in" filter="dissolve">
                                      <p:cBhvr>
                                        <p:cTn id="16" dur="1500"/>
                                        <p:tgtEl>
                                          <p:spTgt spid="30720"/>
                                        </p:tgtEl>
                                      </p:cBhvr>
                                    </p:animEffect>
                                  </p:childTnLst>
                                </p:cTn>
                              </p:par>
                              <p:par>
                                <p:cTn id="17" presetID="9" presetClass="entr" presetSubtype="0" fill="hold" nodeType="withEffect">
                                  <p:stCondLst>
                                    <p:cond delay="90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500"/>
                                        <p:tgtEl>
                                          <p:spTgt spid="27"/>
                                        </p:tgtEl>
                                      </p:cBhvr>
                                    </p:animEffect>
                                  </p:childTnLst>
                                </p:cTn>
                              </p:par>
                              <p:par>
                                <p:cTn id="20" presetID="9" presetClass="entr" presetSubtype="0" fill="hold" nodeType="withEffect">
                                  <p:stCondLst>
                                    <p:cond delay="1050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4705" y="1397021"/>
            <a:ext cx="1377577" cy="1377577"/>
          </a:xfrm>
          <a:prstGeom prst="rect">
            <a:avLst/>
          </a:prstGeom>
        </p:spPr>
      </p:pic>
      <p:pic>
        <p:nvPicPr>
          <p:cNvPr id="5" name="Picture 4"/>
          <p:cNvPicPr>
            <a:picLocks noChangeAspect="1"/>
          </p:cNvPicPr>
          <p:nvPr/>
        </p:nvPicPr>
        <p:blipFill>
          <a:blip r:embed="rId4"/>
          <a:stretch>
            <a:fillRect/>
          </a:stretch>
        </p:blipFill>
        <p:spPr>
          <a:xfrm>
            <a:off x="3877236" y="1371623"/>
            <a:ext cx="1399988" cy="1399988"/>
          </a:xfrm>
          <a:prstGeom prst="rect">
            <a:avLst/>
          </a:prstGeom>
        </p:spPr>
      </p:pic>
      <p:cxnSp>
        <p:nvCxnSpPr>
          <p:cNvPr id="6" name="Straight Arrow Connector 5"/>
          <p:cNvCxnSpPr/>
          <p:nvPr/>
        </p:nvCxnSpPr>
        <p:spPr bwMode="auto">
          <a:xfrm>
            <a:off x="2544016" y="2750226"/>
            <a:ext cx="660400" cy="6270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bwMode="auto">
          <a:xfrm>
            <a:off x="4596654" y="3037563"/>
            <a:ext cx="15875" cy="3317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bwMode="auto">
          <a:xfrm flipH="1">
            <a:off x="5974605" y="2749176"/>
            <a:ext cx="763866" cy="6360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872503" y="3369351"/>
            <a:ext cx="5464175" cy="669925"/>
          </a:xfrm>
          <a:prstGeom prst="rect">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err="1">
                <a:solidFill>
                  <a:schemeClr val="tx1"/>
                </a:solidFill>
              </a:rPr>
              <a:t>Geotagging</a:t>
            </a:r>
            <a:r>
              <a:rPr lang="en-US" b="1" dirty="0">
                <a:solidFill>
                  <a:schemeClr val="tx1"/>
                </a:solidFill>
              </a:rPr>
              <a:t> Services, Review and Release</a:t>
            </a:r>
          </a:p>
        </p:txBody>
      </p:sp>
      <p:sp>
        <p:nvSpPr>
          <p:cNvPr id="2" name="Rectangle 1"/>
          <p:cNvSpPr/>
          <p:nvPr/>
        </p:nvSpPr>
        <p:spPr>
          <a:xfrm>
            <a:off x="1479176" y="4138148"/>
            <a:ext cx="6379883" cy="1528624"/>
          </a:xfrm>
          <a:prstGeom prst="rect">
            <a:avLst/>
          </a:prstGeom>
        </p:spPr>
        <p:txBody>
          <a:bodyPr wrap="square">
            <a:spAutoFit/>
          </a:bodyPr>
          <a:lstStyle/>
          <a:p>
            <a:pPr marL="457200" indent="-457200" eaLnBrk="1" hangingPunct="1">
              <a:spcAft>
                <a:spcPts val="800"/>
              </a:spcAft>
              <a:buFont typeface="Arial"/>
              <a:buChar char="•"/>
              <a:defRPr/>
            </a:pPr>
            <a:r>
              <a:rPr lang="en-US" sz="2000" dirty="0">
                <a:solidFill>
                  <a:srgbClr val="3776D7"/>
                </a:solidFill>
              </a:rPr>
              <a:t>Automated coordinate geo-parsing engine </a:t>
            </a:r>
            <a:r>
              <a:rPr lang="en-US" sz="2000" dirty="0" smtClean="0">
                <a:solidFill>
                  <a:srgbClr val="3776D7"/>
                </a:solidFill>
              </a:rPr>
              <a:t>(80</a:t>
            </a:r>
            <a:r>
              <a:rPr lang="en-US" sz="2000" dirty="0">
                <a:solidFill>
                  <a:srgbClr val="3776D7"/>
                </a:solidFill>
              </a:rPr>
              <a:t>+ </a:t>
            </a:r>
            <a:r>
              <a:rPr lang="en-US" sz="2000" dirty="0" smtClean="0">
                <a:solidFill>
                  <a:srgbClr val="3776D7"/>
                </a:solidFill>
              </a:rPr>
              <a:t>formats </a:t>
            </a:r>
            <a:r>
              <a:rPr lang="en-US" sz="2000" dirty="0">
                <a:solidFill>
                  <a:srgbClr val="3776D7"/>
                </a:solidFill>
              </a:rPr>
              <a:t>and growing)</a:t>
            </a:r>
          </a:p>
          <a:p>
            <a:pPr marL="457200" indent="-457200" eaLnBrk="1" hangingPunct="1">
              <a:spcAft>
                <a:spcPts val="800"/>
              </a:spcAft>
              <a:buFont typeface="Arial"/>
              <a:buChar char="•"/>
              <a:defRPr/>
            </a:pPr>
            <a:r>
              <a:rPr lang="en-US" sz="2000" dirty="0">
                <a:solidFill>
                  <a:srgbClr val="3776D7"/>
                </a:solidFill>
              </a:rPr>
              <a:t>Semi-automated place name </a:t>
            </a:r>
            <a:r>
              <a:rPr lang="en-US" sz="2000" dirty="0" smtClean="0">
                <a:solidFill>
                  <a:srgbClr val="3776D7"/>
                </a:solidFill>
              </a:rPr>
              <a:t>geo</a:t>
            </a:r>
            <a:r>
              <a:rPr lang="en-US" sz="2000" dirty="0">
                <a:solidFill>
                  <a:srgbClr val="3776D7"/>
                </a:solidFill>
              </a:rPr>
              <a:t>-parsing engine  </a:t>
            </a:r>
          </a:p>
          <a:p>
            <a:pPr marL="457200" indent="-457200" eaLnBrk="1" hangingPunct="1">
              <a:spcAft>
                <a:spcPts val="800"/>
              </a:spcAft>
              <a:buFont typeface="Arial"/>
              <a:buChar char="•"/>
              <a:defRPr/>
            </a:pPr>
            <a:r>
              <a:rPr lang="en-US" sz="2000" dirty="0">
                <a:solidFill>
                  <a:srgbClr val="3776D7"/>
                </a:solidFill>
              </a:rPr>
              <a:t>Manual </a:t>
            </a:r>
            <a:r>
              <a:rPr lang="en-US" sz="2000" dirty="0" err="1">
                <a:solidFill>
                  <a:srgbClr val="3776D7"/>
                </a:solidFill>
              </a:rPr>
              <a:t>geotagging</a:t>
            </a:r>
            <a:endParaRPr lang="en-US" sz="2000" dirty="0">
              <a:solidFill>
                <a:srgbClr val="3776D7"/>
              </a:solidFill>
            </a:endParaRPr>
          </a:p>
        </p:txBody>
      </p:sp>
      <p:sp>
        <p:nvSpPr>
          <p:cNvPr id="4" name="TextBox 3"/>
          <p:cNvSpPr txBox="1"/>
          <p:nvPr/>
        </p:nvSpPr>
        <p:spPr>
          <a:xfrm>
            <a:off x="1449296" y="2711843"/>
            <a:ext cx="1168008" cy="400110"/>
          </a:xfrm>
          <a:prstGeom prst="rect">
            <a:avLst/>
          </a:prstGeom>
          <a:noFill/>
        </p:spPr>
        <p:txBody>
          <a:bodyPr wrap="none" rtlCol="0">
            <a:spAutoFit/>
          </a:bodyPr>
          <a:lstStyle/>
          <a:p>
            <a:r>
              <a:rPr lang="en-US" sz="2000" dirty="0" smtClean="0"/>
              <a:t>NLM 3.0</a:t>
            </a:r>
            <a:endParaRPr lang="en-US" sz="2000" dirty="0"/>
          </a:p>
        </p:txBody>
      </p:sp>
      <p:pic>
        <p:nvPicPr>
          <p:cNvPr id="15" name="Picture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38471" y="1036550"/>
            <a:ext cx="1232648" cy="1712642"/>
          </a:xfrm>
          <a:prstGeom prst="rect">
            <a:avLst/>
          </a:prstGeom>
          <a:ln>
            <a:solidFill>
              <a:srgbClr val="000000"/>
            </a:solidFill>
          </a:ln>
        </p:spPr>
      </p:pic>
      <p:sp>
        <p:nvSpPr>
          <p:cNvPr id="19" name="TextBox 18"/>
          <p:cNvSpPr txBox="1"/>
          <p:nvPr/>
        </p:nvSpPr>
        <p:spPr>
          <a:xfrm>
            <a:off x="3902633" y="2640125"/>
            <a:ext cx="1481971" cy="400110"/>
          </a:xfrm>
          <a:prstGeom prst="rect">
            <a:avLst/>
          </a:prstGeom>
          <a:noFill/>
        </p:spPr>
        <p:txBody>
          <a:bodyPr wrap="none" rtlCol="0">
            <a:spAutoFit/>
          </a:bodyPr>
          <a:lstStyle/>
          <a:p>
            <a:r>
              <a:rPr lang="en-US" sz="2000" dirty="0" smtClean="0"/>
              <a:t>Batch entry</a:t>
            </a:r>
            <a:endParaRPr lang="en-US" sz="2000" dirty="0"/>
          </a:p>
        </p:txBody>
      </p:sp>
      <p:sp>
        <p:nvSpPr>
          <p:cNvPr id="20" name="TextBox 19"/>
          <p:cNvSpPr txBox="1"/>
          <p:nvPr/>
        </p:nvSpPr>
        <p:spPr>
          <a:xfrm>
            <a:off x="6669735" y="2710340"/>
            <a:ext cx="1667193" cy="400110"/>
          </a:xfrm>
          <a:prstGeom prst="rect">
            <a:avLst/>
          </a:prstGeom>
          <a:noFill/>
        </p:spPr>
        <p:txBody>
          <a:bodyPr wrap="none" rtlCol="0">
            <a:spAutoFit/>
          </a:bodyPr>
          <a:lstStyle/>
          <a:p>
            <a:r>
              <a:rPr lang="en-US" sz="2000" dirty="0" smtClean="0"/>
              <a:t>Single-article</a:t>
            </a:r>
            <a:endParaRPr lang="en-US" sz="2000" dirty="0"/>
          </a:p>
        </p:txBody>
      </p:sp>
      <p:sp>
        <p:nvSpPr>
          <p:cNvPr id="12" name="TextBox 11"/>
          <p:cNvSpPr txBox="1"/>
          <p:nvPr/>
        </p:nvSpPr>
        <p:spPr>
          <a:xfrm>
            <a:off x="1001059" y="403412"/>
            <a:ext cx="5314476" cy="584776"/>
          </a:xfrm>
          <a:prstGeom prst="rect">
            <a:avLst/>
          </a:prstGeom>
          <a:noFill/>
        </p:spPr>
        <p:txBody>
          <a:bodyPr wrap="none" rtlCol="0">
            <a:spAutoFit/>
          </a:bodyPr>
          <a:lstStyle/>
          <a:p>
            <a:r>
              <a:rPr lang="en-US" sz="3200" b="1" dirty="0" err="1" smtClean="0">
                <a:solidFill>
                  <a:srgbClr val="306AC2"/>
                </a:solidFill>
                <a:latin typeface="+mn-lt"/>
              </a:rPr>
              <a:t>JournalMap</a:t>
            </a:r>
            <a:r>
              <a:rPr lang="en-US" sz="3200" b="1" dirty="0" smtClean="0">
                <a:solidFill>
                  <a:srgbClr val="306AC2"/>
                </a:solidFill>
                <a:latin typeface="+mn-lt"/>
              </a:rPr>
              <a:t> Content Entry</a:t>
            </a:r>
            <a:endParaRPr lang="en-US" sz="3200" b="1" dirty="0">
              <a:solidFill>
                <a:srgbClr val="306AC2"/>
              </a:solidFill>
              <a:latin typeface="+mn-lt"/>
            </a:endParaRPr>
          </a:p>
        </p:txBody>
      </p:sp>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90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296771" y="1206501"/>
            <a:ext cx="2850029" cy="3251199"/>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b"/>
          <a:lstStyle/>
          <a:p>
            <a:pPr marL="137160" indent="-137160">
              <a:buFont typeface="Arial"/>
              <a:buChar char="•"/>
            </a:pPr>
            <a:r>
              <a:rPr lang="en-US" sz="2200" dirty="0" smtClean="0">
                <a:solidFill>
                  <a:schemeClr val="tx1"/>
                </a:solidFill>
              </a:rPr>
              <a:t>API Development</a:t>
            </a:r>
          </a:p>
          <a:p>
            <a:pPr marL="137160" indent="-137160">
              <a:buFont typeface="Arial"/>
              <a:buChar char="•"/>
            </a:pPr>
            <a:r>
              <a:rPr lang="en-US" sz="2200" dirty="0" smtClean="0">
                <a:solidFill>
                  <a:schemeClr val="tx1"/>
                </a:solidFill>
              </a:rPr>
              <a:t>Embeddable Searches/Results</a:t>
            </a:r>
          </a:p>
          <a:p>
            <a:pPr marL="137160" indent="-137160">
              <a:buFont typeface="Arial"/>
              <a:buChar char="•"/>
            </a:pPr>
            <a:r>
              <a:rPr lang="en-US" sz="2200" dirty="0" smtClean="0">
                <a:solidFill>
                  <a:schemeClr val="tx1"/>
                </a:solidFill>
              </a:rPr>
              <a:t>Additional search Filters</a:t>
            </a:r>
          </a:p>
          <a:p>
            <a:pPr marL="137160" indent="-137160">
              <a:buFont typeface="Arial"/>
              <a:buChar char="•"/>
            </a:pPr>
            <a:endParaRPr lang="en-US" sz="2200" dirty="0">
              <a:solidFill>
                <a:schemeClr val="tx1"/>
              </a:solidFill>
            </a:endParaRPr>
          </a:p>
        </p:txBody>
      </p:sp>
      <p:sp>
        <p:nvSpPr>
          <p:cNvPr id="2" name="Rounded Rectangle 1"/>
          <p:cNvSpPr/>
          <p:nvPr/>
        </p:nvSpPr>
        <p:spPr>
          <a:xfrm>
            <a:off x="312271" y="1257301"/>
            <a:ext cx="2850029" cy="3187699"/>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b"/>
          <a:lstStyle/>
          <a:p>
            <a:pPr marL="137160" indent="-137160">
              <a:buFont typeface="Arial"/>
              <a:buChar char="•"/>
            </a:pPr>
            <a:r>
              <a:rPr lang="en-US" sz="2200" dirty="0" smtClean="0">
                <a:solidFill>
                  <a:schemeClr val="tx1"/>
                </a:solidFill>
              </a:rPr>
              <a:t>Large-scale article </a:t>
            </a:r>
            <a:r>
              <a:rPr lang="en-US" sz="2200" dirty="0" err="1" smtClean="0">
                <a:solidFill>
                  <a:schemeClr val="tx1"/>
                </a:solidFill>
              </a:rPr>
              <a:t>geotagging</a:t>
            </a:r>
            <a:endParaRPr lang="en-US" sz="2200" dirty="0">
              <a:solidFill>
                <a:schemeClr val="tx1"/>
              </a:solidFill>
            </a:endParaRPr>
          </a:p>
          <a:p>
            <a:pPr marL="137160" indent="-137160">
              <a:buFont typeface="Arial"/>
              <a:buChar char="•"/>
            </a:pPr>
            <a:r>
              <a:rPr lang="en-US" sz="2200" dirty="0" smtClean="0">
                <a:solidFill>
                  <a:schemeClr val="tx1"/>
                </a:solidFill>
              </a:rPr>
              <a:t>Location-reporting standards</a:t>
            </a:r>
          </a:p>
          <a:p>
            <a:pPr marL="137160" indent="-137160">
              <a:buFont typeface="Arial"/>
              <a:buChar char="•"/>
            </a:pPr>
            <a:r>
              <a:rPr lang="en-US" sz="2200" dirty="0" smtClean="0">
                <a:solidFill>
                  <a:schemeClr val="tx1"/>
                </a:solidFill>
              </a:rPr>
              <a:t>Encoding location in metadata/XML</a:t>
            </a:r>
            <a:endParaRPr lang="en-US" sz="2200" dirty="0">
              <a:solidFill>
                <a:schemeClr val="tx1"/>
              </a:solidFill>
            </a:endParaRPr>
          </a:p>
        </p:txBody>
      </p:sp>
      <p:sp>
        <p:nvSpPr>
          <p:cNvPr id="15" name="Rounded Rectangle 14"/>
          <p:cNvSpPr/>
          <p:nvPr/>
        </p:nvSpPr>
        <p:spPr>
          <a:xfrm>
            <a:off x="6223001" y="1257301"/>
            <a:ext cx="2819400" cy="478117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b"/>
          <a:lstStyle/>
          <a:p>
            <a:r>
              <a:rPr lang="en-US" sz="2200" b="1" u="sng" dirty="0" smtClean="0">
                <a:solidFill>
                  <a:srgbClr val="000000"/>
                </a:solidFill>
              </a:rPr>
              <a:t>Current</a:t>
            </a:r>
          </a:p>
          <a:p>
            <a:pPr marL="137160" indent="-137160">
              <a:buFont typeface="Arial"/>
              <a:buChar char="•"/>
            </a:pPr>
            <a:r>
              <a:rPr lang="en-US" sz="2200" dirty="0" smtClean="0">
                <a:solidFill>
                  <a:srgbClr val="000000"/>
                </a:solidFill>
              </a:rPr>
              <a:t>Taylor &amp; Francis</a:t>
            </a:r>
          </a:p>
          <a:p>
            <a:pPr marL="137160" indent="-137160">
              <a:buFont typeface="Arial"/>
              <a:buChar char="•"/>
            </a:pPr>
            <a:r>
              <a:rPr lang="en-US" sz="2200" dirty="0" smtClean="0">
                <a:solidFill>
                  <a:srgbClr val="000000"/>
                </a:solidFill>
              </a:rPr>
              <a:t>IOP</a:t>
            </a:r>
          </a:p>
          <a:p>
            <a:pPr marL="137160" indent="-137160">
              <a:buFont typeface="Arial"/>
              <a:buChar char="•"/>
            </a:pPr>
            <a:r>
              <a:rPr lang="en-US" sz="2200" dirty="0" err="1" smtClean="0">
                <a:solidFill>
                  <a:srgbClr val="000000"/>
                </a:solidFill>
              </a:rPr>
              <a:t>Pensoft</a:t>
            </a:r>
            <a:endParaRPr lang="en-US" sz="2200" dirty="0" smtClean="0">
              <a:solidFill>
                <a:srgbClr val="000000"/>
              </a:solidFill>
            </a:endParaRPr>
          </a:p>
          <a:p>
            <a:r>
              <a:rPr lang="en-US" sz="2200" b="1" u="sng" dirty="0" smtClean="0">
                <a:solidFill>
                  <a:srgbClr val="000000"/>
                </a:solidFill>
              </a:rPr>
              <a:t>Developing</a:t>
            </a:r>
          </a:p>
          <a:p>
            <a:pPr marL="137160" indent="-137160">
              <a:spcBef>
                <a:spcPts val="0"/>
              </a:spcBef>
              <a:buFont typeface="Arial"/>
              <a:buChar char="•"/>
            </a:pPr>
            <a:r>
              <a:rPr lang="en-US" sz="2200" dirty="0" smtClean="0">
                <a:solidFill>
                  <a:srgbClr val="000000"/>
                </a:solidFill>
              </a:rPr>
              <a:t>USDA National Ag. Library</a:t>
            </a:r>
          </a:p>
          <a:p>
            <a:pPr marL="137160" indent="-137160">
              <a:spcBef>
                <a:spcPts val="0"/>
              </a:spcBef>
              <a:buFont typeface="Arial"/>
              <a:buChar char="•"/>
            </a:pPr>
            <a:r>
              <a:rPr lang="en-US" sz="2200" dirty="0" err="1" smtClean="0">
                <a:solidFill>
                  <a:srgbClr val="000000"/>
                </a:solidFill>
              </a:rPr>
              <a:t>UNEPlive.org</a:t>
            </a:r>
            <a:endParaRPr lang="en-US" sz="2200" dirty="0" smtClean="0">
              <a:solidFill>
                <a:srgbClr val="000000"/>
              </a:solidFill>
            </a:endParaRPr>
          </a:p>
          <a:p>
            <a:pPr marL="137160" indent="-137160">
              <a:spcBef>
                <a:spcPts val="0"/>
              </a:spcBef>
              <a:buFont typeface="Arial"/>
              <a:buChar char="•"/>
            </a:pPr>
            <a:r>
              <a:rPr lang="en-US" sz="2200" dirty="0" smtClean="0">
                <a:solidFill>
                  <a:srgbClr val="000000"/>
                </a:solidFill>
              </a:rPr>
              <a:t>ICRAF</a:t>
            </a:r>
          </a:p>
          <a:p>
            <a:r>
              <a:rPr lang="en-US" sz="2200" b="1" u="sng" dirty="0" smtClean="0">
                <a:solidFill>
                  <a:srgbClr val="000000"/>
                </a:solidFill>
              </a:rPr>
              <a:t>Future</a:t>
            </a:r>
          </a:p>
          <a:p>
            <a:r>
              <a:rPr lang="en-US" sz="2200" dirty="0" smtClean="0">
                <a:solidFill>
                  <a:srgbClr val="000000"/>
                </a:solidFill>
              </a:rPr>
              <a:t>???</a:t>
            </a:r>
            <a:endParaRPr lang="en-US" sz="2200" dirty="0">
              <a:solidFill>
                <a:srgbClr val="000000"/>
              </a:solidFill>
            </a:endParaRPr>
          </a:p>
        </p:txBody>
      </p:sp>
      <p:sp>
        <p:nvSpPr>
          <p:cNvPr id="4" name="Round Same Side Corner Rectangle 3"/>
          <p:cNvSpPr/>
          <p:nvPr/>
        </p:nvSpPr>
        <p:spPr>
          <a:xfrm>
            <a:off x="317500" y="1155700"/>
            <a:ext cx="2844800" cy="952500"/>
          </a:xfrm>
          <a:prstGeom prst="round2SameRect">
            <a:avLst>
              <a:gd name="adj1" fmla="val 30000"/>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smtClean="0"/>
              <a:t>Geotagged</a:t>
            </a:r>
            <a:r>
              <a:rPr lang="en-US" sz="2400" dirty="0" smtClean="0"/>
              <a:t> Literature</a:t>
            </a:r>
            <a:endParaRPr lang="en-US" sz="2400" dirty="0"/>
          </a:p>
        </p:txBody>
      </p:sp>
      <p:sp>
        <p:nvSpPr>
          <p:cNvPr id="16" name="Round Same Side Corner Rectangle 15"/>
          <p:cNvSpPr/>
          <p:nvPr/>
        </p:nvSpPr>
        <p:spPr>
          <a:xfrm>
            <a:off x="3289300" y="1168400"/>
            <a:ext cx="2857500" cy="952500"/>
          </a:xfrm>
          <a:prstGeom prst="round2SameRect">
            <a:avLst>
              <a:gd name="adj1" fmla="val 30000"/>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Map-based Searching</a:t>
            </a:r>
            <a:endParaRPr lang="en-US" sz="2400" dirty="0"/>
          </a:p>
        </p:txBody>
      </p:sp>
      <p:sp>
        <p:nvSpPr>
          <p:cNvPr id="17" name="Round Same Side Corner Rectangle 16"/>
          <p:cNvSpPr/>
          <p:nvPr/>
        </p:nvSpPr>
        <p:spPr>
          <a:xfrm>
            <a:off x="6235700" y="1168400"/>
            <a:ext cx="2806700" cy="952500"/>
          </a:xfrm>
          <a:prstGeom prst="round2SameRect">
            <a:avLst>
              <a:gd name="adj1" fmla="val 30000"/>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Partnerships</a:t>
            </a:r>
            <a:endParaRPr lang="en-US" sz="2400" dirty="0"/>
          </a:p>
        </p:txBody>
      </p:sp>
      <p:sp>
        <p:nvSpPr>
          <p:cNvPr id="6" name="Rounded Rectangle 5"/>
          <p:cNvSpPr/>
          <p:nvPr/>
        </p:nvSpPr>
        <p:spPr>
          <a:xfrm>
            <a:off x="355600" y="4572000"/>
            <a:ext cx="5765800" cy="1498600"/>
          </a:xfrm>
          <a:prstGeom prst="roundRect">
            <a:avLst>
              <a:gd name="adj" fmla="val 20904"/>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44500" y="5130800"/>
            <a:ext cx="3262432" cy="923330"/>
          </a:xfrm>
          <a:prstGeom prst="rect">
            <a:avLst/>
          </a:prstGeom>
          <a:noFill/>
        </p:spPr>
        <p:txBody>
          <a:bodyPr wrap="none" rtlCol="0">
            <a:spAutoFit/>
          </a:bodyPr>
          <a:lstStyle/>
          <a:p>
            <a:pPr marL="137160" indent="-137160">
              <a:buFont typeface="Arial"/>
              <a:buChar char="•"/>
            </a:pPr>
            <a:r>
              <a:rPr lang="en-US" dirty="0" smtClean="0"/>
              <a:t>Discover relevant knowledge</a:t>
            </a:r>
          </a:p>
          <a:p>
            <a:pPr marL="137160" indent="-137160">
              <a:buFont typeface="Arial"/>
              <a:buChar char="•"/>
            </a:pPr>
            <a:r>
              <a:rPr lang="en-US" dirty="0" smtClean="0"/>
              <a:t>Syntheses/Meta-studies</a:t>
            </a:r>
          </a:p>
          <a:p>
            <a:pPr marL="137160" indent="-137160">
              <a:buFont typeface="Arial"/>
              <a:buChar char="•"/>
            </a:pPr>
            <a:r>
              <a:rPr lang="en-US" dirty="0" smtClean="0"/>
              <a:t>Understand processes</a:t>
            </a:r>
            <a:endParaRPr lang="en-US" dirty="0"/>
          </a:p>
        </p:txBody>
      </p:sp>
      <p:sp>
        <p:nvSpPr>
          <p:cNvPr id="19" name="TextBox 18"/>
          <p:cNvSpPr txBox="1"/>
          <p:nvPr/>
        </p:nvSpPr>
        <p:spPr>
          <a:xfrm>
            <a:off x="3708400" y="5143500"/>
            <a:ext cx="2390398" cy="646331"/>
          </a:xfrm>
          <a:prstGeom prst="rect">
            <a:avLst/>
          </a:prstGeom>
          <a:noFill/>
        </p:spPr>
        <p:txBody>
          <a:bodyPr wrap="none" rtlCol="0">
            <a:spAutoFit/>
          </a:bodyPr>
          <a:lstStyle/>
          <a:p>
            <a:pPr marL="137160" indent="-137160">
              <a:buFont typeface="Arial"/>
              <a:buChar char="•"/>
            </a:pPr>
            <a:r>
              <a:rPr lang="en-US" dirty="0" smtClean="0"/>
              <a:t>Evaluate Bias</a:t>
            </a:r>
          </a:p>
          <a:p>
            <a:pPr marL="137160" indent="-137160">
              <a:buFont typeface="Arial"/>
              <a:buChar char="•"/>
            </a:pPr>
            <a:r>
              <a:rPr lang="en-US" dirty="0" smtClean="0"/>
              <a:t>Reduce redundancy</a:t>
            </a:r>
            <a:endParaRPr lang="en-US" dirty="0"/>
          </a:p>
        </p:txBody>
      </p:sp>
      <p:sp>
        <p:nvSpPr>
          <p:cNvPr id="20" name="Round Same Side Corner Rectangle 19"/>
          <p:cNvSpPr/>
          <p:nvPr/>
        </p:nvSpPr>
        <p:spPr>
          <a:xfrm>
            <a:off x="330200" y="4546600"/>
            <a:ext cx="5791200" cy="558800"/>
          </a:xfrm>
          <a:prstGeom prst="round2SameRect">
            <a:avLst>
              <a:gd name="adj1" fmla="val 30000"/>
              <a:gd name="adj2" fmla="val 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Applications</a:t>
            </a:r>
            <a:endParaRPr lang="en-US" sz="2400" dirty="0"/>
          </a:p>
        </p:txBody>
      </p:sp>
      <p:sp>
        <p:nvSpPr>
          <p:cNvPr id="21" name="TextBox 20"/>
          <p:cNvSpPr txBox="1"/>
          <p:nvPr/>
        </p:nvSpPr>
        <p:spPr>
          <a:xfrm>
            <a:off x="381000" y="190500"/>
            <a:ext cx="3218249" cy="830997"/>
          </a:xfrm>
          <a:prstGeom prst="rect">
            <a:avLst/>
          </a:prstGeom>
          <a:noFill/>
        </p:spPr>
        <p:txBody>
          <a:bodyPr wrap="none" rtlCol="0">
            <a:spAutoFit/>
          </a:bodyPr>
          <a:lstStyle/>
          <a:p>
            <a:r>
              <a:rPr lang="en-US" sz="4800" dirty="0" smtClean="0">
                <a:solidFill>
                  <a:srgbClr val="306AC2"/>
                </a:solidFill>
              </a:rPr>
              <a:t>Our Vision:</a:t>
            </a:r>
            <a:endParaRPr lang="en-US" sz="4800" dirty="0">
              <a:solidFill>
                <a:srgbClr val="306AC2"/>
              </a:solidFill>
            </a:endParaRPr>
          </a:p>
        </p:txBody>
      </p:sp>
    </p:spTree>
    <p:extLst>
      <p:ext uri="{BB962C8B-B14F-4D97-AF65-F5344CB8AC3E}">
        <p14:creationId xmlns:p14="http://schemas.microsoft.com/office/powerpoint/2010/main" val="671718066"/>
      </p:ext>
    </p:extLst>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3211" y="495300"/>
            <a:ext cx="3789846"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4"/>
          <a:stretch>
            <a:fillRect/>
          </a:stretch>
        </p:blipFill>
        <p:spPr>
          <a:xfrm rot="869188">
            <a:off x="935617" y="2382535"/>
            <a:ext cx="4182021" cy="34279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5"/>
          <a:stretch>
            <a:fillRect/>
          </a:stretch>
        </p:blipFill>
        <p:spPr>
          <a:xfrm>
            <a:off x="4838701" y="330200"/>
            <a:ext cx="3733362" cy="4330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915502">
            <a:off x="5374860" y="2103529"/>
            <a:ext cx="3032803" cy="35873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Rectangle 14"/>
          <p:cNvSpPr/>
          <p:nvPr/>
        </p:nvSpPr>
        <p:spPr>
          <a:xfrm>
            <a:off x="0" y="2298700"/>
            <a:ext cx="9144000" cy="2082800"/>
          </a:xfrm>
          <a:prstGeom prst="rect">
            <a:avLst/>
          </a:prstGeom>
          <a:solidFill>
            <a:srgbClr val="FFFFFF">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smtClean="0">
                <a:solidFill>
                  <a:srgbClr val="306AC2"/>
                </a:solidFill>
              </a:rPr>
              <a:t>Location matters</a:t>
            </a:r>
          </a:p>
          <a:p>
            <a:pPr algn="ctr"/>
            <a:r>
              <a:rPr lang="en-US" sz="3200" i="1" dirty="0">
                <a:solidFill>
                  <a:srgbClr val="306AC2"/>
                </a:solidFill>
              </a:rPr>
              <a:t>f</a:t>
            </a:r>
            <a:r>
              <a:rPr lang="en-US" sz="3200" i="1" dirty="0" smtClean="0">
                <a:solidFill>
                  <a:srgbClr val="306AC2"/>
                </a:solidFill>
              </a:rPr>
              <a:t>or scholarly knowledge discovery</a:t>
            </a:r>
            <a:endParaRPr lang="en-US" sz="3200" i="1" dirty="0">
              <a:solidFill>
                <a:srgbClr val="306AC2"/>
              </a:solidFill>
            </a:endParaRPr>
          </a:p>
        </p:txBody>
      </p:sp>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map_header4.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4946"/>
            <a:ext cx="9144001" cy="5782324"/>
          </a:xfrm>
          <a:prstGeom prst="rect">
            <a:avLst/>
          </a:prstGeom>
        </p:spPr>
      </p:pic>
      <p:sp>
        <p:nvSpPr>
          <p:cNvPr id="15365" name="Rectangle 5"/>
          <p:cNvSpPr>
            <a:spLocks noGrp="1" noChangeArrowheads="1"/>
          </p:cNvSpPr>
          <p:nvPr>
            <p:ph type="subTitle" idx="1"/>
          </p:nvPr>
        </p:nvSpPr>
        <p:spPr>
          <a:xfrm>
            <a:off x="2346699" y="4631954"/>
            <a:ext cx="4851400" cy="933634"/>
          </a:xfrm>
          <a:solidFill>
            <a:schemeClr val="lt1">
              <a:alpha val="60000"/>
            </a:schemeClr>
          </a:solidFill>
          <a:ln>
            <a:noFill/>
          </a:ln>
        </p:spPr>
        <p:style>
          <a:lnRef idx="2">
            <a:schemeClr val="accent3"/>
          </a:lnRef>
          <a:fillRef idx="1">
            <a:schemeClr val="lt1"/>
          </a:fillRef>
          <a:effectRef idx="0">
            <a:schemeClr val="accent3"/>
          </a:effectRef>
          <a:fontRef idx="minor">
            <a:schemeClr val="dk1"/>
          </a:fontRef>
        </p:style>
        <p:txBody>
          <a:bodyPr/>
          <a:lstStyle/>
          <a:p>
            <a:pPr eaLnBrk="1" hangingPunct="1">
              <a:defRPr/>
            </a:pPr>
            <a:r>
              <a:rPr lang="en-US" sz="2800" b="1" dirty="0" smtClean="0">
                <a:solidFill>
                  <a:schemeClr val="tx1"/>
                </a:solidFill>
                <a:cs typeface="+mn-cs"/>
              </a:rPr>
              <a:t>Jason Karl, Ph.D.</a:t>
            </a:r>
          </a:p>
          <a:p>
            <a:pPr eaLnBrk="1" hangingPunct="1">
              <a:defRPr/>
            </a:pPr>
            <a:r>
              <a:rPr lang="en-US" sz="1800" i="1" dirty="0" smtClean="0">
                <a:solidFill>
                  <a:schemeClr val="tx1"/>
                </a:solidFill>
                <a:cs typeface="+mn-cs"/>
              </a:rPr>
              <a:t>USDA ARS, Jornada Experimental Range</a:t>
            </a:r>
          </a:p>
        </p:txBody>
      </p:sp>
      <p:sp>
        <p:nvSpPr>
          <p:cNvPr id="5" name="Rounded Rectangle 4"/>
          <p:cNvSpPr/>
          <p:nvPr/>
        </p:nvSpPr>
        <p:spPr>
          <a:xfrm>
            <a:off x="1815353" y="1053352"/>
            <a:ext cx="5715000" cy="1972236"/>
          </a:xfrm>
          <a:prstGeom prst="roundRect">
            <a:avLst/>
          </a:prstGeom>
          <a:solidFill>
            <a:schemeClr val="accent3">
              <a:alpha val="85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8195" name="Picture 1" descr="JournalMap-logo-FINAL.eps"/>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917047" y="1182406"/>
            <a:ext cx="54752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115220" y="2562412"/>
            <a:ext cx="3149846" cy="400110"/>
          </a:xfrm>
          <a:prstGeom prst="rect">
            <a:avLst/>
          </a:prstGeom>
          <a:noFill/>
        </p:spPr>
        <p:txBody>
          <a:bodyPr wrap="none" rtlCol="0">
            <a:spAutoFit/>
          </a:bodyPr>
          <a:lstStyle/>
          <a:p>
            <a:r>
              <a:rPr lang="en-US" sz="2000" dirty="0" smtClean="0"/>
              <a:t>http://</a:t>
            </a:r>
            <a:r>
              <a:rPr lang="en-US" sz="2000" dirty="0" err="1" smtClean="0"/>
              <a:t>www.journalmap.org</a:t>
            </a:r>
            <a:endParaRPr lang="en-US" sz="2000" dirty="0"/>
          </a:p>
        </p:txBody>
      </p:sp>
      <p:sp>
        <p:nvSpPr>
          <p:cNvPr id="11" name="TextBox 10"/>
          <p:cNvSpPr txBox="1"/>
          <p:nvPr/>
        </p:nvSpPr>
        <p:spPr>
          <a:xfrm>
            <a:off x="866597" y="5954055"/>
            <a:ext cx="3552851" cy="707886"/>
          </a:xfrm>
          <a:prstGeom prst="rect">
            <a:avLst/>
          </a:prstGeom>
          <a:noFill/>
        </p:spPr>
        <p:txBody>
          <a:bodyPr wrap="none" rtlCol="0">
            <a:spAutoFit/>
          </a:bodyPr>
          <a:lstStyle/>
          <a:p>
            <a:r>
              <a:rPr lang="en-US" sz="2000" dirty="0" smtClean="0"/>
              <a:t>Email: </a:t>
            </a:r>
            <a:r>
              <a:rPr lang="en-US" sz="2000" dirty="0" err="1" smtClean="0"/>
              <a:t>jason@journalmap.org</a:t>
            </a:r>
            <a:r>
              <a:rPr lang="en-US" sz="2000" dirty="0" smtClean="0"/>
              <a:t/>
            </a:r>
            <a:br>
              <a:rPr lang="en-US" sz="2000" dirty="0" smtClean="0"/>
            </a:br>
            <a:r>
              <a:rPr lang="en-US" sz="2000" dirty="0" smtClean="0"/>
              <a:t>Tel: (575)-646-1301</a:t>
            </a:r>
            <a:endParaRPr lang="en-US" sz="2000" dirty="0"/>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7989" y="6021294"/>
            <a:ext cx="490588" cy="326464"/>
          </a:xfrm>
          <a:prstGeom prst="rect">
            <a:avLst/>
          </a:prstGeom>
        </p:spPr>
      </p:pic>
      <p:sp>
        <p:nvSpPr>
          <p:cNvPr id="13" name="TextBox 12"/>
          <p:cNvSpPr txBox="1"/>
          <p:nvPr/>
        </p:nvSpPr>
        <p:spPr>
          <a:xfrm>
            <a:off x="6136369" y="5949569"/>
            <a:ext cx="1785164" cy="400110"/>
          </a:xfrm>
          <a:prstGeom prst="rect">
            <a:avLst/>
          </a:prstGeom>
          <a:noFill/>
        </p:spPr>
        <p:txBody>
          <a:bodyPr wrap="none" rtlCol="0">
            <a:spAutoFit/>
          </a:bodyPr>
          <a:lstStyle/>
          <a:p>
            <a:r>
              <a:rPr lang="en-US" sz="2000" dirty="0" smtClean="0"/>
              <a:t>@</a:t>
            </a:r>
            <a:r>
              <a:rPr lang="en-US" sz="2000" dirty="0" err="1" smtClean="0"/>
              <a:t>JournalMap</a:t>
            </a:r>
            <a:endParaRPr lang="en-US" sz="2000" dirty="0"/>
          </a:p>
        </p:txBody>
      </p:sp>
    </p:spTree>
    <p:extLst>
      <p:ext uri="{BB962C8B-B14F-4D97-AF65-F5344CB8AC3E}">
        <p14:creationId xmlns:p14="http://schemas.microsoft.com/office/powerpoint/2010/main" val="34242807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5-22 at 1.42.55 PM.png"/>
          <p:cNvPicPr>
            <a:picLocks noChangeAspect="1"/>
          </p:cNvPicPr>
          <p:nvPr/>
        </p:nvPicPr>
        <p:blipFill>
          <a:blip r:embed="rId3" cstate="screen">
            <a:extLst>
              <a:ext uri="{28A0092B-C50C-407E-A947-70E740481C1C}">
                <a14:useLocalDpi xmlns:a14="http://schemas.microsoft.com/office/drawing/2010/main"/>
              </a:ext>
            </a:extLst>
          </a:blip>
          <a:srcRect l="58" t="10570" r="-58" b="4308"/>
          <a:stretch>
            <a:fillRect/>
          </a:stretch>
        </p:blipFill>
        <p:spPr bwMode="auto">
          <a:xfrm>
            <a:off x="854075" y="609600"/>
            <a:ext cx="7416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body" idx="1"/>
          </p:nvPr>
        </p:nvSpPr>
        <p:spPr>
          <a:xfrm>
            <a:off x="877888" y="1122363"/>
            <a:ext cx="7391400" cy="4572000"/>
          </a:xfrm>
        </p:spPr>
        <p:txBody>
          <a:bodyPr/>
          <a:lstStyle/>
          <a:p>
            <a:pPr marL="0" indent="0" algn="ctr" eaLnBrk="1" hangingPunct="1">
              <a:defRPr/>
            </a:pPr>
            <a:r>
              <a:rPr lang="en-US" sz="3600" dirty="0">
                <a:solidFill>
                  <a:srgbClr val="3776D7"/>
                </a:solidFill>
                <a:latin typeface="Arial" charset="0"/>
                <a:ea typeface="ＭＳ Ｐゴシック" charset="0"/>
              </a:rPr>
              <a:t>“</a:t>
            </a:r>
            <a:r>
              <a:rPr lang="en-US" altLang="ja-JP" sz="3600" dirty="0" err="1">
                <a:solidFill>
                  <a:srgbClr val="3776D7"/>
                </a:solidFill>
                <a:latin typeface="Arial" charset="0"/>
                <a:ea typeface="ＭＳ Ｐゴシック" charset="0"/>
              </a:rPr>
              <a:t>Siri</a:t>
            </a:r>
            <a:r>
              <a:rPr lang="en-US" altLang="ja-JP" sz="3600" dirty="0">
                <a:solidFill>
                  <a:srgbClr val="3776D7"/>
                </a:solidFill>
                <a:latin typeface="Arial" charset="0"/>
                <a:ea typeface="ＭＳ Ｐゴシック" charset="0"/>
              </a:rPr>
              <a:t> … Find me a coffee shop in </a:t>
            </a:r>
            <a:r>
              <a:rPr lang="en-US" altLang="ja-JP" sz="3600" dirty="0" smtClean="0">
                <a:solidFill>
                  <a:srgbClr val="3776D7"/>
                </a:solidFill>
                <a:latin typeface="Arial" charset="0"/>
                <a:ea typeface="ＭＳ Ｐゴシック" charset="0"/>
              </a:rPr>
              <a:t>Boston by </a:t>
            </a:r>
            <a:r>
              <a:rPr lang="en-US" altLang="ja-JP" sz="3600" dirty="0">
                <a:solidFill>
                  <a:srgbClr val="3776D7"/>
                </a:solidFill>
                <a:latin typeface="Arial" charset="0"/>
                <a:ea typeface="ＭＳ Ｐゴシック" charset="0"/>
              </a:rPr>
              <a:t>the </a:t>
            </a:r>
            <a:r>
              <a:rPr lang="en-US" altLang="ja-JP" sz="3600" dirty="0" smtClean="0">
                <a:solidFill>
                  <a:srgbClr val="3776D7"/>
                </a:solidFill>
                <a:latin typeface="Arial" charset="0"/>
                <a:ea typeface="ＭＳ Ｐゴシック" charset="0"/>
              </a:rPr>
              <a:t>Westin Waterfront.</a:t>
            </a:r>
            <a:r>
              <a:rPr lang="en-US" sz="3600" dirty="0" smtClean="0">
                <a:solidFill>
                  <a:srgbClr val="3776D7"/>
                </a:solidFill>
                <a:latin typeface="Arial" charset="0"/>
                <a:ea typeface="ＭＳ Ｐゴシック" charset="0"/>
              </a:rPr>
              <a:t>”</a:t>
            </a:r>
            <a:endParaRPr lang="en-US" altLang="ja-JP" sz="3600" dirty="0">
              <a:solidFill>
                <a:srgbClr val="3776D7"/>
              </a:solidFill>
              <a:latin typeface="Arial" charset="0"/>
              <a:ea typeface="ＭＳ Ｐゴシック" charset="0"/>
            </a:endParaRPr>
          </a:p>
          <a:p>
            <a:pPr marL="0" indent="0" algn="ctr" eaLnBrk="1" hangingPunct="1">
              <a:defRPr/>
            </a:pPr>
            <a:endParaRPr lang="en-US" b="1" i="1" dirty="0" smtClean="0">
              <a:solidFill>
                <a:srgbClr val="E10000"/>
              </a:solidFill>
              <a:latin typeface="Arial" charset="0"/>
              <a:ea typeface="ＭＳ Ｐゴシック" charset="0"/>
            </a:endParaRPr>
          </a:p>
          <a:p>
            <a:pPr marL="0" indent="0" algn="ctr" eaLnBrk="1" hangingPunct="1">
              <a:defRPr/>
            </a:pPr>
            <a:endParaRPr lang="en-US" b="1" i="1" dirty="0">
              <a:solidFill>
                <a:srgbClr val="E10000"/>
              </a:solidFill>
              <a:latin typeface="Arial" charset="0"/>
              <a:ea typeface="ＭＳ Ｐゴシック" charset="0"/>
            </a:endParaRPr>
          </a:p>
          <a:p>
            <a:pPr marL="0" indent="0" algn="ctr" eaLnBrk="1" hangingPunct="1">
              <a:defRPr/>
            </a:pPr>
            <a:r>
              <a:rPr lang="en-US" b="1" i="1" dirty="0" smtClean="0">
                <a:solidFill>
                  <a:srgbClr val="E10000"/>
                </a:solidFill>
                <a:latin typeface="Arial" charset="0"/>
                <a:ea typeface="ＭＳ Ｐゴシック" charset="0"/>
              </a:rPr>
              <a:t>“</a:t>
            </a:r>
            <a:r>
              <a:rPr lang="en-US" b="1" i="1" dirty="0">
                <a:solidFill>
                  <a:srgbClr val="E10000"/>
                </a:solidFill>
                <a:latin typeface="Arial" charset="0"/>
                <a:ea typeface="ＭＳ Ｐゴシック" charset="0"/>
              </a:rPr>
              <a:t>I found </a:t>
            </a:r>
            <a:r>
              <a:rPr lang="en-US" b="1" i="1" dirty="0" smtClean="0">
                <a:solidFill>
                  <a:srgbClr val="E10000"/>
                </a:solidFill>
                <a:latin typeface="Arial" charset="0"/>
                <a:ea typeface="ＭＳ Ｐゴシック" charset="0"/>
              </a:rPr>
              <a:t>18 </a:t>
            </a:r>
            <a:r>
              <a:rPr lang="en-US" b="1" i="1" dirty="0">
                <a:solidFill>
                  <a:srgbClr val="E10000"/>
                </a:solidFill>
                <a:latin typeface="Arial" charset="0"/>
                <a:ea typeface="ＭＳ Ｐゴシック" charset="0"/>
              </a:rPr>
              <a:t>coffee shops near </a:t>
            </a:r>
            <a:r>
              <a:rPr lang="en-US" b="1" i="1" dirty="0" smtClean="0">
                <a:solidFill>
                  <a:srgbClr val="E10000"/>
                </a:solidFill>
                <a:latin typeface="Arial" charset="0"/>
                <a:ea typeface="ＭＳ Ｐゴシック" charset="0"/>
              </a:rPr>
              <a:t>you.”</a:t>
            </a:r>
            <a:endParaRPr lang="en-US" b="1" i="1" dirty="0">
              <a:solidFill>
                <a:srgbClr val="E10000"/>
              </a:solidFill>
              <a:latin typeface="Arial" charset="0"/>
              <a:ea typeface="ＭＳ Ｐゴシック" charset="0"/>
            </a:endParaRPr>
          </a:p>
          <a:p>
            <a:pPr marL="0" indent="0" eaLnBrk="1" hangingPunct="1">
              <a:defRPr/>
            </a:pPr>
            <a:endParaRPr lang="en-US" dirty="0">
              <a:latin typeface="Arial" charset="0"/>
              <a:ea typeface="ＭＳ Ｐゴシック" charset="0"/>
            </a:endParaRPr>
          </a:p>
          <a:p>
            <a:pPr marL="0" indent="0" eaLnBrk="1" hangingPunct="1">
              <a:defRPr/>
            </a:pPr>
            <a:endParaRPr lang="en-US" dirty="0">
              <a:latin typeface="Arial" charset="0"/>
              <a:ea typeface="ＭＳ Ｐゴシック" charset="0"/>
            </a:endParaRPr>
          </a:p>
        </p:txBody>
      </p:sp>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200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0"/>
                                        <p:tgtEl>
                                          <p:spTgt spid="16387">
                                            <p:txEl>
                                              <p:pRg st="0" end="0"/>
                                            </p:txEl>
                                          </p:spTgt>
                                        </p:tgtEl>
                                      </p:cBhvr>
                                    </p:animEffect>
                                    <p:anim calcmode="lin" valueType="num">
                                      <p:cBhvr>
                                        <p:cTn id="8" dur="5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5000" fill="hold"/>
                                        <p:tgtEl>
                                          <p:spTgt spid="16387">
                                            <p:txEl>
                                              <p:pRg st="0" end="0"/>
                                            </p:txEl>
                                          </p:spTgt>
                                        </p:tgtEl>
                                        <p:attrNameLst>
                                          <p:attrName>ppt_y</p:attrName>
                                        </p:attrNameLst>
                                      </p:cBhvr>
                                      <p:tavLst>
                                        <p:tav tm="0">
                                          <p:val>
                                            <p:strVal val="#ppt_y+.1"/>
                                          </p:val>
                                        </p:tav>
                                        <p:tav tm="100000">
                                          <p:val>
                                            <p:strVal val="#ppt_y"/>
                                          </p:val>
                                        </p:tav>
                                      </p:tavLst>
                                    </p:anim>
                                  </p:childTnLst>
                                  <p:subTnLst>
                                    <p:set>
                                      <p:cBhvr override="childStyle">
                                        <p:cTn dur="1" fill="hold" display="0" masterRel="sameClick" afterEffect="1">
                                          <p:stCondLst>
                                            <p:cond evt="end" delay="0">
                                              <p:tn val="5"/>
                                            </p:cond>
                                          </p:stCondLst>
                                        </p:cTn>
                                        <p:tgtEl>
                                          <p:spTgt spid="16387">
                                            <p:txEl>
                                              <p:pRg st="0" end="0"/>
                                            </p:txEl>
                                          </p:spTgt>
                                        </p:tgtEl>
                                        <p:attrNameLst>
                                          <p:attrName>style.visibility</p:attrName>
                                        </p:attrNameLst>
                                      </p:cBhvr>
                                      <p:to>
                                        <p:strVal val="hidden"/>
                                      </p:to>
                                    </p:set>
                                  </p:subTnLst>
                                </p:cTn>
                              </p:par>
                              <p:par>
                                <p:cTn id="10" presetID="42" presetClass="entr" presetSubtype="0" fill="hold" nodeType="withEffect">
                                  <p:stCondLst>
                                    <p:cond delay="600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fade">
                                      <p:cBhvr>
                                        <p:cTn id="12" dur="2000"/>
                                        <p:tgtEl>
                                          <p:spTgt spid="16387">
                                            <p:txEl>
                                              <p:pRg st="3" end="3"/>
                                            </p:txEl>
                                          </p:spTgt>
                                        </p:tgtEl>
                                      </p:cBhvr>
                                    </p:animEffect>
                                    <p:anim calcmode="lin" valueType="num">
                                      <p:cBhvr>
                                        <p:cTn id="13" dur="2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14" dur="2000" fill="hold"/>
                                        <p:tgtEl>
                                          <p:spTgt spid="16387">
                                            <p:txEl>
                                              <p:pRg st="3" end="3"/>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90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895350" y="1773238"/>
            <a:ext cx="7391400" cy="1974850"/>
          </a:xfrm>
        </p:spPr>
        <p:txBody>
          <a:bodyPr/>
          <a:lstStyle/>
          <a:p>
            <a:pPr marL="0" indent="0" algn="ctr" eaLnBrk="1" hangingPunct="1">
              <a:spcBef>
                <a:spcPts val="0"/>
              </a:spcBef>
              <a:spcAft>
                <a:spcPts val="600"/>
              </a:spcAft>
              <a:defRPr/>
            </a:pPr>
            <a:r>
              <a:rPr lang="en-US" b="1" dirty="0" smtClean="0">
                <a:solidFill>
                  <a:srgbClr val="3776D7"/>
                </a:solidFill>
                <a:cs typeface="+mn-cs"/>
              </a:rPr>
              <a:t>Why can’t we find </a:t>
            </a:r>
          </a:p>
          <a:p>
            <a:pPr marL="0" indent="0" algn="ctr" eaLnBrk="1" hangingPunct="1">
              <a:spcBef>
                <a:spcPts val="0"/>
              </a:spcBef>
              <a:spcAft>
                <a:spcPts val="600"/>
              </a:spcAft>
              <a:defRPr/>
            </a:pPr>
            <a:r>
              <a:rPr lang="en-US" b="1" dirty="0" smtClean="0">
                <a:solidFill>
                  <a:srgbClr val="3776D7"/>
                </a:solidFill>
                <a:cs typeface="+mn-cs"/>
              </a:rPr>
              <a:t>scientific research </a:t>
            </a:r>
            <a:r>
              <a:rPr lang="en-US" b="1" u="sng" dirty="0" smtClean="0">
                <a:solidFill>
                  <a:srgbClr val="3776D7"/>
                </a:solidFill>
                <a:cs typeface="+mn-cs"/>
              </a:rPr>
              <a:t>by location</a:t>
            </a:r>
            <a:endParaRPr lang="en-US" b="1" dirty="0">
              <a:solidFill>
                <a:srgbClr val="3776D7"/>
              </a:solidFill>
              <a:cs typeface="+mn-cs"/>
            </a:endParaRPr>
          </a:p>
          <a:p>
            <a:pPr marL="0" indent="0" algn="ctr" eaLnBrk="1" hangingPunct="1">
              <a:spcBef>
                <a:spcPts val="0"/>
              </a:spcBef>
              <a:spcAft>
                <a:spcPts val="600"/>
              </a:spcAft>
              <a:defRPr/>
            </a:pPr>
            <a:r>
              <a:rPr lang="en-US" b="1" dirty="0" smtClean="0">
                <a:solidFill>
                  <a:srgbClr val="3776D7"/>
                </a:solidFill>
                <a:cs typeface="+mn-cs"/>
              </a:rPr>
              <a:t>just as easily?</a:t>
            </a:r>
          </a:p>
          <a:p>
            <a:pPr marL="0" indent="0" algn="ctr" eaLnBrk="1" hangingPunct="1">
              <a:spcBef>
                <a:spcPts val="0"/>
              </a:spcBef>
              <a:spcAft>
                <a:spcPts val="600"/>
              </a:spcAft>
              <a:defRPr/>
            </a:pPr>
            <a:endParaRPr lang="en-US" b="1" dirty="0">
              <a:solidFill>
                <a:srgbClr val="3776D7"/>
              </a:solidFill>
              <a:cs typeface="+mn-cs"/>
            </a:endParaRPr>
          </a:p>
          <a:p>
            <a:pPr marL="0" indent="0" algn="ctr" eaLnBrk="1" hangingPunct="1">
              <a:spcBef>
                <a:spcPts val="0"/>
              </a:spcBef>
              <a:spcAft>
                <a:spcPts val="600"/>
              </a:spcAft>
              <a:defRPr/>
            </a:pPr>
            <a:endParaRPr lang="en-US" b="1" dirty="0" smtClean="0">
              <a:solidFill>
                <a:srgbClr val="3776D7"/>
              </a:solidFill>
              <a:cs typeface="+mn-cs"/>
            </a:endParaRPr>
          </a:p>
        </p:txBody>
      </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3000"/>
                                        <p:tgtEl>
                                          <p:spTgt spid="18435">
                                            <p:txEl>
                                              <p:pRg st="0" end="0"/>
                                            </p:txEl>
                                          </p:spTgt>
                                        </p:tgtEl>
                                      </p:cBhvr>
                                    </p:animEffect>
                                    <p:anim calcmode="lin" valueType="num">
                                      <p:cBhvr>
                                        <p:cTn id="8" dur="30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p:cTn id="9" dur="3000" fill="hold"/>
                                        <p:tgtEl>
                                          <p:spTgt spid="1843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fade">
                                      <p:cBhvr>
                                        <p:cTn id="12" dur="3000"/>
                                        <p:tgtEl>
                                          <p:spTgt spid="18435">
                                            <p:txEl>
                                              <p:pRg st="1" end="1"/>
                                            </p:txEl>
                                          </p:spTgt>
                                        </p:tgtEl>
                                      </p:cBhvr>
                                    </p:animEffect>
                                    <p:anim calcmode="lin" valueType="num">
                                      <p:cBhvr>
                                        <p:cTn id="13" dur="30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p:cTn id="14" dur="3000" fill="hold"/>
                                        <p:tgtEl>
                                          <p:spTgt spid="1843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fade">
                                      <p:cBhvr>
                                        <p:cTn id="17" dur="3000"/>
                                        <p:tgtEl>
                                          <p:spTgt spid="18435">
                                            <p:txEl>
                                              <p:pRg st="2" end="2"/>
                                            </p:txEl>
                                          </p:spTgt>
                                        </p:tgtEl>
                                      </p:cBhvr>
                                    </p:animEffect>
                                    <p:anim calcmode="lin" valueType="num">
                                      <p:cBhvr>
                                        <p:cTn id="18" dur="30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p:cTn id="19" dur="3000" fill="hold"/>
                                        <p:tgtEl>
                                          <p:spTgt spid="184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0" name="Picture 9" descr="Macintosh HD:Users:jasokarl:Desktop:darwin_ma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4725" y="180975"/>
            <a:ext cx="7310438"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Shot 2013-11-19 at 9.02.04 AM.png"/>
          <p:cNvPicPr>
            <a:picLocks noChangeAspect="1"/>
          </p:cNvPicPr>
          <p:nvPr/>
        </p:nvPicPr>
        <p:blipFill>
          <a:blip r:embed="rId4" cstate="screen">
            <a:extLst>
              <a:ext uri="{28A0092B-C50C-407E-A947-70E740481C1C}">
                <a14:useLocalDpi xmlns:a14="http://schemas.microsoft.com/office/drawing/2010/main"/>
              </a:ext>
            </a:extLst>
          </a:blip>
          <a:srcRect r="1274"/>
          <a:stretch>
            <a:fillRect/>
          </a:stretch>
        </p:blipFill>
        <p:spPr bwMode="auto">
          <a:xfrm>
            <a:off x="922338" y="163513"/>
            <a:ext cx="7427912" cy="5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p:cNvGrpSpPr>
          <p:nvPr/>
        </p:nvGrpSpPr>
        <p:grpSpPr bwMode="auto">
          <a:xfrm>
            <a:off x="1284288" y="1693863"/>
            <a:ext cx="6673850" cy="2830512"/>
            <a:chOff x="1284663" y="1847264"/>
            <a:chExt cx="6673273" cy="2831544"/>
          </a:xfrm>
        </p:grpSpPr>
        <p:sp>
          <p:nvSpPr>
            <p:cNvPr id="13318" name="TextBox 2"/>
            <p:cNvSpPr txBox="1">
              <a:spLocks noChangeArrowheads="1"/>
            </p:cNvSpPr>
            <p:nvPr/>
          </p:nvSpPr>
          <p:spPr bwMode="auto">
            <a:xfrm>
              <a:off x="1284663" y="1847264"/>
              <a:ext cx="6673273" cy="2831544"/>
            </a:xfrm>
            <a:prstGeom prst="rect">
              <a:avLst/>
            </a:prstGeom>
            <a:solidFill>
              <a:schemeClr val="bg1">
                <a:alpha val="7607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2800">
                <a:solidFill>
                  <a:srgbClr val="3776D7"/>
                </a:solidFill>
              </a:endParaRPr>
            </a:p>
            <a:p>
              <a:pPr algn="ctr" eaLnBrk="1" hangingPunct="1"/>
              <a:endParaRPr lang="en-US" sz="2800">
                <a:solidFill>
                  <a:srgbClr val="3776D7"/>
                </a:solidFill>
              </a:endParaRPr>
            </a:p>
            <a:p>
              <a:pPr algn="ctr" eaLnBrk="1" hangingPunct="1"/>
              <a:r>
                <a:rPr lang="en-US" sz="2800">
                  <a:solidFill>
                    <a:srgbClr val="3776D7"/>
                  </a:solidFill>
                </a:rPr>
                <a:t> </a:t>
              </a:r>
            </a:p>
            <a:p>
              <a:pPr algn="ctr" eaLnBrk="1" hangingPunct="1"/>
              <a:r>
                <a:rPr lang="en-US" sz="2800" b="1">
                  <a:solidFill>
                    <a:srgbClr val="3776D7"/>
                  </a:solidFill>
                </a:rPr>
                <a:t>GPS for Research Discovery</a:t>
              </a:r>
            </a:p>
            <a:p>
              <a:pPr algn="ctr" eaLnBrk="1" hangingPunct="1"/>
              <a:r>
                <a:rPr lang="en-US" sz="2000">
                  <a:solidFill>
                    <a:srgbClr val="3776D7"/>
                  </a:solidFill>
                </a:rPr>
                <a:t>Map-based literature search for researchers,</a:t>
              </a:r>
            </a:p>
            <a:p>
              <a:pPr algn="ctr" eaLnBrk="1" hangingPunct="1"/>
              <a:r>
                <a:rPr lang="en-US" sz="2000">
                  <a:solidFill>
                    <a:srgbClr val="3776D7"/>
                  </a:solidFill>
                </a:rPr>
                <a:t>guiding them to </a:t>
              </a:r>
              <a:r>
                <a:rPr lang="en-US" sz="2000" b="1">
                  <a:solidFill>
                    <a:srgbClr val="3776D7"/>
                  </a:solidFill>
                </a:rPr>
                <a:t>your</a:t>
              </a:r>
              <a:r>
                <a:rPr lang="en-US" sz="2000">
                  <a:solidFill>
                    <a:srgbClr val="3776D7"/>
                  </a:solidFill>
                </a:rPr>
                <a:t> publications</a:t>
              </a:r>
            </a:p>
            <a:p>
              <a:pPr algn="ctr" eaLnBrk="1" hangingPunct="1"/>
              <a:endParaRPr lang="en-US" sz="2000"/>
            </a:p>
          </p:txBody>
        </p:sp>
        <p:pic>
          <p:nvPicPr>
            <p:cNvPr id="13319" name="Picture 6" descr="JournalMap-logo-FINAL.eps"/>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884488" y="2248379"/>
              <a:ext cx="33702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ppt_x</p:attrName>
                                        </p:attrNameLst>
                                      </p:cBhvr>
                                      <p:tavLst>
                                        <p:tav tm="0">
                                          <p:val>
                                            <p:strVal val="#ppt_x"/>
                                          </p:val>
                                        </p:tav>
                                        <p:tav tm="100000">
                                          <p:val>
                                            <p:strVal val="#ppt_x"/>
                                          </p:val>
                                        </p:tav>
                                      </p:tavLst>
                                    </p:anim>
                                    <p:anim calcmode="lin" valueType="num">
                                      <p:cBhvr>
                                        <p:cTn id="9" dur="2000" fill="hold"/>
                                        <p:tgtEl>
                                          <p:spTgt spid="10"/>
                                        </p:tgtEl>
                                        <p:attrNameLst>
                                          <p:attrName>ppt_y</p:attrName>
                                        </p:attrNameLst>
                                      </p:cBhvr>
                                      <p:tavLst>
                                        <p:tav tm="0">
                                          <p:val>
                                            <p:strVal val="#ppt_y+.1"/>
                                          </p:val>
                                        </p:tav>
                                        <p:tav tm="100000">
                                          <p:val>
                                            <p:strVal val="#ppt_y"/>
                                          </p:val>
                                        </p:tav>
                                      </p:tavLst>
                                    </p:anim>
                                  </p:childTnLst>
                                </p:cTn>
                              </p:par>
                              <p:par>
                                <p:cTn id="10" presetID="16" presetClass="entr" presetSubtype="42" fill="hold" nodeType="withEffect">
                                  <p:stCondLst>
                                    <p:cond delay="600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3000"/>
                                        <p:tgtEl>
                                          <p:spTgt spid="2"/>
                                        </p:tgtEl>
                                      </p:cBhvr>
                                    </p:animEffect>
                                  </p:childTnLst>
                                </p:cTn>
                              </p:par>
                              <p:par>
                                <p:cTn id="13" presetID="10" presetClass="entr" presetSubtype="0" fill="hold" nodeType="withEffect">
                                  <p:stCondLst>
                                    <p:cond delay="10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5000" y="121023"/>
            <a:ext cx="8113059" cy="5949577"/>
          </a:xfrm>
          <a:prstGeom prst="rect">
            <a:avLst/>
          </a:prstGeom>
        </p:spPr>
      </p:pic>
      <p:sp>
        <p:nvSpPr>
          <p:cNvPr id="10" name="Rectangle 9"/>
          <p:cNvSpPr/>
          <p:nvPr/>
        </p:nvSpPr>
        <p:spPr>
          <a:xfrm>
            <a:off x="6611938" y="5468938"/>
            <a:ext cx="1774825" cy="552450"/>
          </a:xfrm>
          <a:prstGeom prst="rect">
            <a:avLst/>
          </a:prstGeom>
          <a:solidFill>
            <a:srgbClr val="CA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b="1" dirty="0">
                <a:solidFill>
                  <a:schemeClr val="bg1"/>
                </a:solidFill>
              </a:rPr>
              <a:t>Study Locations are Mapped</a:t>
            </a:r>
          </a:p>
          <a:p>
            <a:pPr algn="ctr">
              <a:defRPr/>
            </a:pPr>
            <a:r>
              <a:rPr lang="en-US" sz="1000" b="1" dirty="0">
                <a:solidFill>
                  <a:schemeClr val="bg1"/>
                </a:solidFill>
              </a:rPr>
              <a:t>(not author affiliations)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03705" y="1113118"/>
            <a:ext cx="2375647" cy="1576294"/>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22354" y="122516"/>
            <a:ext cx="1728692" cy="2574365"/>
          </a:xfrm>
          <a:prstGeom prst="rect">
            <a:avLst/>
          </a:prstGeom>
        </p:spPr>
      </p:pic>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30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7411" name="Picture 8" descr="Screen Shot 2013-11-29 at 11.51.30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17575" y="123825"/>
            <a:ext cx="752475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a:grpSpLocks/>
          </p:cNvGrpSpPr>
          <p:nvPr/>
        </p:nvGrpSpPr>
        <p:grpSpPr bwMode="auto">
          <a:xfrm>
            <a:off x="5157788" y="1828800"/>
            <a:ext cx="3813175" cy="4194175"/>
            <a:chOff x="4279407" y="1094213"/>
            <a:chExt cx="4467938" cy="4912581"/>
          </a:xfrm>
        </p:grpSpPr>
        <p:pic>
          <p:nvPicPr>
            <p:cNvPr id="5" name="Picture 4" descr="Screen Shot 2013-11-19 at 11.46.08 AM.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90568" y="2488776"/>
              <a:ext cx="4456777" cy="3518018"/>
            </a:xfrm>
            <a:prstGeom prst="rect">
              <a:avLst/>
            </a:prstGeom>
            <a:noFill/>
            <a:ln w="222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urved Left Arrow 5"/>
            <p:cNvSpPr/>
            <p:nvPr/>
          </p:nvSpPr>
          <p:spPr>
            <a:xfrm rot="18420000">
              <a:off x="5003297" y="370323"/>
              <a:ext cx="1732977" cy="3180755"/>
            </a:xfrm>
            <a:prstGeom prst="curvedLeftArrow">
              <a:avLst/>
            </a:prstGeom>
            <a:solidFill>
              <a:srgbClr val="CA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grpSp>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80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3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6" descr="Screen Shot 2013-11-29 at 12.01.37 P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1238" y="168275"/>
            <a:ext cx="7524750"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onut 3"/>
          <p:cNvSpPr/>
          <p:nvPr/>
        </p:nvSpPr>
        <p:spPr>
          <a:xfrm>
            <a:off x="2820988" y="207963"/>
            <a:ext cx="2133600" cy="512762"/>
          </a:xfrm>
          <a:prstGeom prst="donut">
            <a:avLst>
              <a:gd name="adj" fmla="val 7404"/>
            </a:avLst>
          </a:prstGeom>
          <a:solidFill>
            <a:srgbClr val="E10000"/>
          </a:solidFill>
          <a:ln w="3175">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1" name="Donut 10"/>
          <p:cNvSpPr/>
          <p:nvPr/>
        </p:nvSpPr>
        <p:spPr>
          <a:xfrm>
            <a:off x="911225" y="66675"/>
            <a:ext cx="854075" cy="512763"/>
          </a:xfrm>
          <a:prstGeom prst="donut">
            <a:avLst>
              <a:gd name="adj" fmla="val 7404"/>
            </a:avLst>
          </a:prstGeom>
          <a:solidFill>
            <a:srgbClr val="E10000"/>
          </a:solidFill>
          <a:ln w="3175">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2" name="Donut 11"/>
          <p:cNvSpPr/>
          <p:nvPr/>
        </p:nvSpPr>
        <p:spPr>
          <a:xfrm>
            <a:off x="1984375" y="366713"/>
            <a:ext cx="855663" cy="511175"/>
          </a:xfrm>
          <a:prstGeom prst="donut">
            <a:avLst>
              <a:gd name="adj" fmla="val 7404"/>
            </a:avLst>
          </a:prstGeom>
          <a:solidFill>
            <a:srgbClr val="E10000"/>
          </a:solidFill>
          <a:ln w="3175">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9461" name="TextBox 12"/>
          <p:cNvSpPr txBox="1">
            <a:spLocks noChangeArrowheads="1"/>
          </p:cNvSpPr>
          <p:nvPr/>
        </p:nvSpPr>
        <p:spPr bwMode="auto">
          <a:xfrm>
            <a:off x="1008063" y="4921250"/>
            <a:ext cx="2935287" cy="1046163"/>
          </a:xfrm>
          <a:prstGeom prst="rect">
            <a:avLst/>
          </a:prstGeom>
          <a:solidFill>
            <a:schemeClr val="bg1">
              <a:alpha val="7607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solidFill>
                <a:srgbClr val="3776D7"/>
              </a:solidFill>
            </a:endParaRPr>
          </a:p>
          <a:p>
            <a:pPr algn="ctr" eaLnBrk="1" hangingPunct="1"/>
            <a:r>
              <a:rPr lang="en-US" sz="1400" b="1">
                <a:solidFill>
                  <a:srgbClr val="3776D7"/>
                </a:solidFill>
              </a:rPr>
              <a:t>Search results are exportable</a:t>
            </a:r>
          </a:p>
          <a:p>
            <a:pPr algn="ctr" eaLnBrk="1" hangingPunct="1"/>
            <a:r>
              <a:rPr lang="en-US" sz="1400" b="1">
                <a:solidFill>
                  <a:srgbClr val="3776D7"/>
                </a:solidFill>
              </a:rPr>
              <a:t>(PDF, CSV or RIS files)</a:t>
            </a:r>
            <a:endParaRPr lang="en-US" sz="1400">
              <a:solidFill>
                <a:srgbClr val="3776D7"/>
              </a:solidFill>
            </a:endParaRPr>
          </a:p>
          <a:p>
            <a:pPr algn="ctr" eaLnBrk="1" hangingPunct="1"/>
            <a:endParaRPr lang="en-US" sz="1400"/>
          </a:p>
        </p:txBody>
      </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2000"/>
                                        <p:tgtEl>
                                          <p:spTgt spid="11"/>
                                        </p:tgtEl>
                                      </p:cBhvr>
                                    </p:animEffect>
                                  </p:childTnLst>
                                </p:cTn>
                              </p:par>
                              <p:par>
                                <p:cTn id="8" presetID="9" presetClass="entr" presetSubtype="0" fill="hold" nodeType="withEffect">
                                  <p:stCondLst>
                                    <p:cond delay="400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2000"/>
                                        <p:tgtEl>
                                          <p:spTgt spid="12"/>
                                        </p:tgtEl>
                                      </p:cBhvr>
                                    </p:animEffect>
                                  </p:childTnLst>
                                </p:cTn>
                              </p:par>
                              <p:par>
                                <p:cTn id="11" presetID="9" presetClass="entr" presetSubtype="0" fill="hold" nodeType="withEffect">
                                  <p:stCondLst>
                                    <p:cond delay="600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endParaRPr lang="en-US" smtClean="0">
              <a:cs typeface="+mj-cs"/>
            </a:endParaRPr>
          </a:p>
        </p:txBody>
      </p:sp>
      <p:sp>
        <p:nvSpPr>
          <p:cNvPr id="26627" name="Rectangle 3"/>
          <p:cNvSpPr>
            <a:spLocks noGrp="1" noChangeArrowheads="1"/>
          </p:cNvSpPr>
          <p:nvPr>
            <p:ph type="body" idx="1"/>
          </p:nvPr>
        </p:nvSpPr>
        <p:spPr/>
        <p:txBody>
          <a:bodyPr/>
          <a:lstStyle/>
          <a:p>
            <a:pPr eaLnBrk="1" hangingPunct="1">
              <a:defRPr/>
            </a:pPr>
            <a:endParaRPr lang="en-US" dirty="0" smtClean="0">
              <a:solidFill>
                <a:srgbClr val="CA0000"/>
              </a:solidFill>
              <a:cs typeface="+mn-cs"/>
            </a:endParaRPr>
          </a:p>
        </p:txBody>
      </p:sp>
      <p:pic>
        <p:nvPicPr>
          <p:cNvPr id="21507" name="Picture 1" descr="Author Bibliography v2.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1850" y="107950"/>
            <a:ext cx="7526338" cy="5981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08" name="TextBox 7"/>
          <p:cNvSpPr txBox="1">
            <a:spLocks noChangeArrowheads="1"/>
          </p:cNvSpPr>
          <p:nvPr/>
        </p:nvSpPr>
        <p:spPr bwMode="auto">
          <a:xfrm>
            <a:off x="1174750" y="4911725"/>
            <a:ext cx="2935288" cy="1046163"/>
          </a:xfrm>
          <a:prstGeom prst="rect">
            <a:avLst/>
          </a:prstGeom>
          <a:solidFill>
            <a:schemeClr val="bg1">
              <a:alpha val="7607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solidFill>
                <a:srgbClr val="3776D7"/>
              </a:solidFill>
            </a:endParaRPr>
          </a:p>
          <a:p>
            <a:pPr algn="ctr" eaLnBrk="1" hangingPunct="1"/>
            <a:r>
              <a:rPr lang="en-US" sz="1400" b="1">
                <a:solidFill>
                  <a:srgbClr val="3776D7"/>
                </a:solidFill>
              </a:rPr>
              <a:t>User-curated collections</a:t>
            </a:r>
          </a:p>
          <a:p>
            <a:pPr algn="ctr" eaLnBrk="1" hangingPunct="1"/>
            <a:r>
              <a:rPr lang="en-US" sz="1400" b="1">
                <a:solidFill>
                  <a:srgbClr val="3776D7"/>
                </a:solidFill>
              </a:rPr>
              <a:t>with unique URLs</a:t>
            </a:r>
            <a:endParaRPr lang="en-US" sz="1400">
              <a:solidFill>
                <a:srgbClr val="3776D7"/>
              </a:solidFill>
            </a:endParaRPr>
          </a:p>
          <a:p>
            <a:pPr algn="ctr" eaLnBrk="1" hangingPunct="1"/>
            <a:endParaRPr lang="en-US" sz="1400"/>
          </a:p>
        </p:txBody>
      </p:sp>
      <p:sp>
        <p:nvSpPr>
          <p:cNvPr id="21509" name="TextBox 2"/>
          <p:cNvSpPr txBox="1">
            <a:spLocks noChangeArrowheads="1"/>
          </p:cNvSpPr>
          <p:nvPr/>
        </p:nvSpPr>
        <p:spPr bwMode="auto">
          <a:xfrm>
            <a:off x="1079500" y="700088"/>
            <a:ext cx="36290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a:t>My Spatial Ecology Articles</a:t>
            </a:r>
          </a:p>
        </p:txBody>
      </p:sp>
    </p:spTree>
  </p:cSld>
  <p:clrMapOvr>
    <a:masterClrMapping/>
  </p:clrMapOvr>
  <p:transition xmlns:p14="http://schemas.microsoft.com/office/powerpoint/2010/main" advClick="0" advTm="15000">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1" descr="sagegrouse_JMa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2525" y="271463"/>
            <a:ext cx="7488238"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extBox 16"/>
          <p:cNvSpPr txBox="1">
            <a:spLocks noChangeArrowheads="1"/>
          </p:cNvSpPr>
          <p:nvPr/>
        </p:nvSpPr>
        <p:spPr bwMode="auto">
          <a:xfrm>
            <a:off x="1146175" y="4883150"/>
            <a:ext cx="2933700" cy="1046163"/>
          </a:xfrm>
          <a:prstGeom prst="rect">
            <a:avLst/>
          </a:prstGeom>
          <a:solidFill>
            <a:schemeClr val="bg1">
              <a:alpha val="9097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solidFill>
                <a:srgbClr val="3776D7"/>
              </a:solidFill>
            </a:endParaRPr>
          </a:p>
          <a:p>
            <a:pPr algn="ctr" eaLnBrk="1" hangingPunct="1"/>
            <a:r>
              <a:rPr lang="en-US" sz="1400" b="1">
                <a:solidFill>
                  <a:srgbClr val="3776D7"/>
                </a:solidFill>
              </a:rPr>
              <a:t>Knowledge hot and cold spots for any topic.</a:t>
            </a:r>
          </a:p>
          <a:p>
            <a:pPr algn="ctr" eaLnBrk="1" hangingPunct="1"/>
            <a:endParaRPr lang="en-US" sz="1400">
              <a:solidFill>
                <a:srgbClr val="3776D7"/>
              </a:solidFill>
            </a:endParaRPr>
          </a:p>
        </p:txBody>
      </p:sp>
      <p:pic>
        <p:nvPicPr>
          <p:cNvPr id="22531" name="Picture 12" descr="sage_grouse_BLM.jpe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81463" y="4875213"/>
            <a:ext cx="45847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advClick="0" advTm="15000">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23300</TotalTime>
  <Words>1155</Words>
  <Application>Microsoft Macintosh PowerPoint</Application>
  <PresentationFormat>On-screen Show (4:3)</PresentationFormat>
  <Paragraphs>152</Paragraphs>
  <Slides>16</Slides>
  <Notes>15</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Default Design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RR Donnelley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RR Donnelley</dc:creator>
  <cp:lastModifiedBy>Jason Karl</cp:lastModifiedBy>
  <cp:revision>155</cp:revision>
  <cp:lastPrinted>2013-11-30T00:01:08Z</cp:lastPrinted>
  <dcterms:created xsi:type="dcterms:W3CDTF">2010-02-23T00:58:46Z</dcterms:created>
  <dcterms:modified xsi:type="dcterms:W3CDTF">2014-05-31T01:21:42Z</dcterms:modified>
</cp:coreProperties>
</file>